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6" r:id="rId3"/>
    <p:sldId id="297" r:id="rId4"/>
    <p:sldId id="293" r:id="rId5"/>
    <p:sldId id="288" r:id="rId6"/>
    <p:sldId id="298" r:id="rId7"/>
    <p:sldId id="289" r:id="rId8"/>
    <p:sldId id="290" r:id="rId9"/>
    <p:sldId id="291" r:id="rId10"/>
    <p:sldId id="279" r:id="rId11"/>
    <p:sldId id="262" r:id="rId12"/>
    <p:sldId id="257" r:id="rId13"/>
    <p:sldId id="292" r:id="rId14"/>
    <p:sldId id="301" r:id="rId15"/>
    <p:sldId id="300" r:id="rId16"/>
    <p:sldId id="303" r:id="rId17"/>
    <p:sldId id="304" r:id="rId18"/>
    <p:sldId id="306" r:id="rId19"/>
    <p:sldId id="261" r:id="rId20"/>
    <p:sldId id="299" r:id="rId21"/>
    <p:sldId id="260" r:id="rId22"/>
    <p:sldId id="296" r:id="rId23"/>
    <p:sldId id="259" r:id="rId24"/>
    <p:sldId id="283" r:id="rId25"/>
    <p:sldId id="256"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4" d="100"/>
          <a:sy n="54" d="100"/>
        </p:scale>
        <p:origin x="-1836" y="-3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02.01.2016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02.01.2016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02.01.2016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02.01.2016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02.01.2016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02.01.2016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a:spLocks noChangeArrowheads="1"/>
          </p:cNvSpPr>
          <p:nvPr/>
        </p:nvSpPr>
        <p:spPr bwMode="auto">
          <a:xfrm>
            <a:off x="0" y="0"/>
            <a:ext cx="9144000" cy="6858000"/>
          </a:xfrm>
          <a:prstGeom prst="rect">
            <a:avLst/>
          </a:prstGeom>
          <a:solidFill>
            <a:schemeClr val="accent2">
              <a:alpha val="0"/>
            </a:schemeClr>
          </a:solidFill>
          <a:ln w="0">
            <a:solidFill>
              <a:schemeClr val="bg1"/>
            </a:solidFill>
            <a:miter lim="800000"/>
            <a:headEnd/>
            <a:tailEnd/>
          </a:ln>
        </p:spPr>
        <p:txBody>
          <a:bodyPr wrap="none" anchor="ctr"/>
          <a:lstStyle/>
          <a:p>
            <a:pPr algn="ctr"/>
            <a:endParaRPr lang="ru-RU" b="1" dirty="0">
              <a:solidFill>
                <a:srgbClr val="006600"/>
              </a:solidFill>
            </a:endParaRPr>
          </a:p>
          <a:p>
            <a:pPr algn="ctr"/>
            <a:endParaRPr lang="ru-RU" b="1" dirty="0">
              <a:solidFill>
                <a:srgbClr val="006600"/>
              </a:solidFill>
            </a:endParaRPr>
          </a:p>
          <a:p>
            <a:pPr algn="ctr"/>
            <a:endParaRPr lang="ru-RU" b="1" dirty="0">
              <a:solidFill>
                <a:srgbClr val="006600"/>
              </a:solidFill>
            </a:endParaRPr>
          </a:p>
          <a:p>
            <a:pPr algn="ctr"/>
            <a:endParaRPr lang="ru-RU" b="1" dirty="0">
              <a:solidFill>
                <a:srgbClr val="006600"/>
              </a:solidFill>
            </a:endParaRPr>
          </a:p>
          <a:p>
            <a:pPr algn="ctr"/>
            <a:endParaRPr lang="ru-RU" b="1" dirty="0">
              <a:solidFill>
                <a:srgbClr val="006600"/>
              </a:solidFill>
            </a:endParaRPr>
          </a:p>
          <a:p>
            <a:pPr algn="ctr"/>
            <a:endParaRPr lang="ru-RU" b="1" dirty="0">
              <a:solidFill>
                <a:srgbClr val="006600"/>
              </a:solidFill>
            </a:endParaRPr>
          </a:p>
          <a:p>
            <a:pPr algn="ctr"/>
            <a:endParaRPr lang="ru-RU" b="1" dirty="0">
              <a:solidFill>
                <a:srgbClr val="006600"/>
              </a:solidFill>
            </a:endParaRPr>
          </a:p>
          <a:p>
            <a:pPr algn="ctr"/>
            <a:endParaRPr lang="ru-RU" b="1" dirty="0">
              <a:solidFill>
                <a:srgbClr val="006600"/>
              </a:solidFill>
            </a:endParaRPr>
          </a:p>
          <a:p>
            <a:pPr algn="ctr"/>
            <a:endParaRPr lang="ru-RU" b="1" dirty="0">
              <a:solidFill>
                <a:srgbClr val="006600"/>
              </a:solidFill>
            </a:endParaRPr>
          </a:p>
          <a:p>
            <a:pPr algn="ctr"/>
            <a:endParaRPr lang="ru-RU" b="1" dirty="0">
              <a:solidFill>
                <a:srgbClr val="006600"/>
              </a:solidFill>
            </a:endParaRPr>
          </a:p>
          <a:p>
            <a:pPr algn="ctr"/>
            <a:endParaRPr lang="ru-RU" b="1" dirty="0">
              <a:solidFill>
                <a:srgbClr val="006600"/>
              </a:solidFill>
            </a:endParaRPr>
          </a:p>
          <a:p>
            <a:pPr algn="ctr"/>
            <a:endParaRPr lang="ru-RU" b="1" dirty="0">
              <a:solidFill>
                <a:srgbClr val="006600"/>
              </a:solidFill>
            </a:endParaRPr>
          </a:p>
          <a:p>
            <a:pPr algn="ctr"/>
            <a:endParaRPr lang="ru-RU" b="1" dirty="0">
              <a:solidFill>
                <a:srgbClr val="006600"/>
              </a:solidFill>
            </a:endParaRPr>
          </a:p>
          <a:p>
            <a:pPr algn="ctr"/>
            <a:endParaRPr lang="ru-RU" b="1" dirty="0">
              <a:solidFill>
                <a:srgbClr val="006600"/>
              </a:solidFill>
            </a:endParaRPr>
          </a:p>
          <a:p>
            <a:pPr algn="ctr"/>
            <a:endParaRPr lang="ru-RU" b="1" dirty="0">
              <a:solidFill>
                <a:srgbClr val="006600"/>
              </a:solidFill>
            </a:endParaRPr>
          </a:p>
          <a:p>
            <a:pPr algn="ctr"/>
            <a:endParaRPr lang="ru-RU" b="1" dirty="0">
              <a:solidFill>
                <a:srgbClr val="006600"/>
              </a:solidFill>
            </a:endParaRPr>
          </a:p>
          <a:p>
            <a:pPr algn="ctr"/>
            <a:endParaRPr lang="ru-RU" b="1" dirty="0">
              <a:solidFill>
                <a:srgbClr val="006600"/>
              </a:solidFill>
            </a:endParaRPr>
          </a:p>
          <a:p>
            <a:pPr algn="ctr"/>
            <a:endParaRPr lang="ru-RU" b="1" dirty="0">
              <a:solidFill>
                <a:srgbClr val="006600"/>
              </a:solidFill>
            </a:endParaRPr>
          </a:p>
          <a:p>
            <a:pPr algn="ctr"/>
            <a:endParaRPr lang="ru-RU" b="1" dirty="0">
              <a:solidFill>
                <a:srgbClr val="006600"/>
              </a:solidFill>
            </a:endParaRPr>
          </a:p>
          <a:p>
            <a:pPr algn="ctr"/>
            <a:endParaRPr lang="ru-RU" b="1" dirty="0">
              <a:solidFill>
                <a:srgbClr val="006600"/>
              </a:solidFill>
            </a:endParaRPr>
          </a:p>
          <a:p>
            <a:pPr algn="ctr"/>
            <a:endParaRPr lang="ru-RU" b="1" dirty="0">
              <a:solidFill>
                <a:srgbClr val="006600"/>
              </a:solidFill>
            </a:endParaRPr>
          </a:p>
          <a:p>
            <a:pPr algn="ctr"/>
            <a:endParaRPr lang="ru-RU" b="1" dirty="0">
              <a:solidFill>
                <a:srgbClr val="006600"/>
              </a:solidFill>
            </a:endParaRPr>
          </a:p>
          <a:p>
            <a:pPr algn="ctr"/>
            <a:endParaRPr lang="ru-RU" b="1" dirty="0">
              <a:solidFill>
                <a:srgbClr val="006600"/>
              </a:solidFill>
            </a:endParaRPr>
          </a:p>
        </p:txBody>
      </p:sp>
      <p:pic>
        <p:nvPicPr>
          <p:cNvPr id="3" name="Picture 4" descr="186624-Sepik"/>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a:xfrm>
            <a:off x="0" y="0"/>
            <a:ext cx="9144000" cy="6858000"/>
          </a:xfrm>
          <a:prstGeom prst="rect">
            <a:avLst/>
          </a:prstGeom>
          <a:noFill/>
        </p:spPr>
      </p:pic>
      <p:pic>
        <p:nvPicPr>
          <p:cNvPr id="5" name="Рисунок 4" descr="DSC_0209.JPG"/>
          <p:cNvPicPr>
            <a:picLocks noChangeAspect="1"/>
          </p:cNvPicPr>
          <p:nvPr/>
        </p:nvPicPr>
        <p:blipFill>
          <a:blip r:embed="rId3" cstate="print"/>
          <a:stretch>
            <a:fillRect/>
          </a:stretch>
        </p:blipFill>
        <p:spPr>
          <a:xfrm>
            <a:off x="214282" y="2643182"/>
            <a:ext cx="5228705" cy="3499658"/>
          </a:xfrm>
          <a:prstGeom prst="ellipse">
            <a:avLst/>
          </a:prstGeom>
          <a:ln>
            <a:noFill/>
          </a:ln>
          <a:effectLst>
            <a:softEdge rad="112500"/>
          </a:effectLst>
        </p:spPr>
      </p:pic>
      <p:sp>
        <p:nvSpPr>
          <p:cNvPr id="6" name="TextBox 5"/>
          <p:cNvSpPr txBox="1"/>
          <p:nvPr/>
        </p:nvSpPr>
        <p:spPr>
          <a:xfrm>
            <a:off x="5857884" y="3571876"/>
            <a:ext cx="3071834" cy="2862322"/>
          </a:xfrm>
          <a:prstGeom prst="rect">
            <a:avLst/>
          </a:prstGeom>
          <a:solidFill>
            <a:schemeClr val="accent5">
              <a:lumMod val="60000"/>
              <a:lumOff val="40000"/>
            </a:schemeClr>
          </a:solidFill>
        </p:spPr>
        <p:txBody>
          <a:bodyPr wrap="square" rtlCol="0">
            <a:spAutoFit/>
          </a:bodyPr>
          <a:lstStyle/>
          <a:p>
            <a:pPr algn="ctr"/>
            <a:r>
              <a:rPr lang="ru-RU" dirty="0" err="1" smtClean="0">
                <a:solidFill>
                  <a:srgbClr val="C00000"/>
                </a:solidFill>
                <a:latin typeface="Arial Black" pitchFamily="34" charset="0"/>
              </a:rPr>
              <a:t>Подготовила-Кондрашова</a:t>
            </a:r>
            <a:r>
              <a:rPr lang="ru-RU" dirty="0" smtClean="0">
                <a:solidFill>
                  <a:srgbClr val="C00000"/>
                </a:solidFill>
                <a:latin typeface="Arial Black" pitchFamily="34" charset="0"/>
              </a:rPr>
              <a:t> </a:t>
            </a:r>
          </a:p>
          <a:p>
            <a:pPr algn="ctr"/>
            <a:r>
              <a:rPr lang="ru-RU" dirty="0" smtClean="0">
                <a:solidFill>
                  <a:srgbClr val="C00000"/>
                </a:solidFill>
                <a:latin typeface="Arial Black" pitchFamily="34" charset="0"/>
              </a:rPr>
              <a:t>Екатерина Геннадьевна, </a:t>
            </a:r>
          </a:p>
          <a:p>
            <a:pPr algn="ctr"/>
            <a:r>
              <a:rPr lang="ru-RU" dirty="0" smtClean="0">
                <a:solidFill>
                  <a:srgbClr val="C00000"/>
                </a:solidFill>
                <a:latin typeface="Arial Black" pitchFamily="34" charset="0"/>
              </a:rPr>
              <a:t>воспитатель МБДОУ «</a:t>
            </a:r>
            <a:r>
              <a:rPr lang="ru-RU" dirty="0" err="1" smtClean="0">
                <a:solidFill>
                  <a:srgbClr val="C00000"/>
                </a:solidFill>
                <a:latin typeface="Arial Black" pitchFamily="34" charset="0"/>
              </a:rPr>
              <a:t>Зубово-Полянский</a:t>
            </a:r>
            <a:r>
              <a:rPr lang="ru-RU" dirty="0" smtClean="0">
                <a:solidFill>
                  <a:srgbClr val="C00000"/>
                </a:solidFill>
                <a:latin typeface="Arial Black" pitchFamily="34" charset="0"/>
              </a:rPr>
              <a:t> детский сад №3 «Ручеек» комбинированного вида»</a:t>
            </a:r>
            <a:endParaRPr lang="ru-RU" dirty="0">
              <a:solidFill>
                <a:srgbClr val="C00000"/>
              </a:solidFill>
              <a:latin typeface="Arial Black" pitchFamily="34" charset="0"/>
            </a:endParaRPr>
          </a:p>
        </p:txBody>
      </p:sp>
      <p:sp>
        <p:nvSpPr>
          <p:cNvPr id="7" name="Горизонтальный свиток 6"/>
          <p:cNvSpPr/>
          <p:nvPr/>
        </p:nvSpPr>
        <p:spPr>
          <a:xfrm>
            <a:off x="928662" y="0"/>
            <a:ext cx="7786742" cy="2571743"/>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3200" dirty="0" smtClean="0">
                <a:solidFill>
                  <a:srgbClr val="C00000"/>
                </a:solidFill>
                <a:latin typeface="Arial Black" pitchFamily="34" charset="0"/>
              </a:rPr>
              <a:t> «Игры   с песком </a:t>
            </a:r>
            <a:r>
              <a:rPr lang="ru-RU" sz="3200" smtClean="0">
                <a:solidFill>
                  <a:srgbClr val="C00000"/>
                </a:solidFill>
                <a:latin typeface="Arial Black" pitchFamily="34" charset="0"/>
              </a:rPr>
              <a:t>и водой с </a:t>
            </a:r>
            <a:r>
              <a:rPr lang="ru-RU" sz="3200" dirty="0" smtClean="0">
                <a:solidFill>
                  <a:srgbClr val="C00000"/>
                </a:solidFill>
                <a:latin typeface="Arial Black" pitchFamily="34" charset="0"/>
              </a:rPr>
              <a:t>детьми младшего дошкольного возраста» </a:t>
            </a:r>
            <a:endParaRPr lang="ru-RU" sz="3200" dirty="0">
              <a:solidFill>
                <a:srgbClr val="C00000"/>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186624-Sepik"/>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a:xfrm>
            <a:off x="0" y="0"/>
            <a:ext cx="9144000" cy="6858000"/>
          </a:xfrm>
          <a:prstGeom prst="rect">
            <a:avLst/>
          </a:prstGeom>
          <a:noFill/>
        </p:spPr>
      </p:pic>
      <p:pic>
        <p:nvPicPr>
          <p:cNvPr id="4" name="Рисунок 3" descr="DSC_0211.JPG"/>
          <p:cNvPicPr>
            <a:picLocks noChangeAspect="1"/>
          </p:cNvPicPr>
          <p:nvPr/>
        </p:nvPicPr>
        <p:blipFill>
          <a:blip r:embed="rId3" cstate="print"/>
          <a:stretch>
            <a:fillRect/>
          </a:stretch>
        </p:blipFill>
        <p:spPr>
          <a:xfrm>
            <a:off x="4071934" y="0"/>
            <a:ext cx="5072066" cy="3395350"/>
          </a:xfrm>
          <a:prstGeom prst="rect">
            <a:avLst/>
          </a:prstGeom>
          <a:ln>
            <a:noFill/>
          </a:ln>
          <a:effectLst>
            <a:softEdge rad="112500"/>
          </a:effectLst>
        </p:spPr>
      </p:pic>
      <p:sp>
        <p:nvSpPr>
          <p:cNvPr id="7" name="TextBox 6"/>
          <p:cNvSpPr txBox="1"/>
          <p:nvPr/>
        </p:nvSpPr>
        <p:spPr>
          <a:xfrm>
            <a:off x="571473" y="214290"/>
            <a:ext cx="3214710" cy="2031325"/>
          </a:xfrm>
          <a:prstGeom prst="rect">
            <a:avLst/>
          </a:prstGeom>
          <a:solidFill>
            <a:schemeClr val="tx2">
              <a:lumMod val="20000"/>
              <a:lumOff val="80000"/>
            </a:schemeClr>
          </a:solidFill>
        </p:spPr>
        <p:txBody>
          <a:bodyPr wrap="square" rtlCol="0">
            <a:spAutoFit/>
          </a:bodyPr>
          <a:lstStyle/>
          <a:p>
            <a:pPr algn="ctr"/>
            <a:r>
              <a:rPr lang="ru-RU" dirty="0" smtClean="0">
                <a:solidFill>
                  <a:srgbClr val="C00000"/>
                </a:solidFill>
                <a:latin typeface="Arial Black" pitchFamily="34" charset="0"/>
              </a:rPr>
              <a:t>Игра</a:t>
            </a:r>
            <a:r>
              <a:rPr lang="ru-RU" dirty="0" smtClean="0">
                <a:latin typeface="Arial Black" pitchFamily="34" charset="0"/>
              </a:rPr>
              <a:t>«Нарисуй картину из камней»</a:t>
            </a:r>
          </a:p>
          <a:p>
            <a:pPr algn="ctr"/>
            <a:r>
              <a:rPr lang="ru-RU" dirty="0" smtClean="0">
                <a:solidFill>
                  <a:srgbClr val="C00000"/>
                </a:solidFill>
                <a:latin typeface="Arial Black" pitchFamily="34" charset="0"/>
              </a:rPr>
              <a:t>Цель: </a:t>
            </a:r>
            <a:r>
              <a:rPr lang="ru-RU" dirty="0" smtClean="0">
                <a:latin typeface="Arial Black" pitchFamily="34" charset="0"/>
              </a:rPr>
              <a:t>развитие мелкой моторики пальцев рук, развитие воображения, фантазии.</a:t>
            </a:r>
            <a:endParaRPr lang="ru-RU" dirty="0">
              <a:latin typeface="Arial Black" pitchFamily="34" charset="0"/>
            </a:endParaRPr>
          </a:p>
        </p:txBody>
      </p:sp>
      <p:pic>
        <p:nvPicPr>
          <p:cNvPr id="8" name="Picture 2" descr="C:\Users\1\Desktop\ПЕСОК\DSC_0414.JPG"/>
          <p:cNvPicPr>
            <a:picLocks noChangeAspect="1" noChangeArrowheads="1"/>
          </p:cNvPicPr>
          <p:nvPr/>
        </p:nvPicPr>
        <p:blipFill>
          <a:blip r:embed="rId4" cstate="print"/>
          <a:srcRect/>
          <a:stretch>
            <a:fillRect/>
          </a:stretch>
        </p:blipFill>
        <p:spPr bwMode="auto">
          <a:xfrm>
            <a:off x="0" y="4000480"/>
            <a:ext cx="4268195" cy="2857520"/>
          </a:xfrm>
          <a:prstGeom prst="rect">
            <a:avLst/>
          </a:prstGeom>
          <a:ln>
            <a:noFill/>
          </a:ln>
          <a:effectLst>
            <a:softEdge rad="112500"/>
          </a:effectLst>
        </p:spPr>
      </p:pic>
      <p:pic>
        <p:nvPicPr>
          <p:cNvPr id="9" name="Picture 3" descr="C:\Users\1\Desktop\ПЕСОК\DSC_0417.JPG"/>
          <p:cNvPicPr>
            <a:picLocks noChangeAspect="1" noChangeArrowheads="1"/>
          </p:cNvPicPr>
          <p:nvPr/>
        </p:nvPicPr>
        <p:blipFill>
          <a:blip r:embed="rId5" cstate="print"/>
          <a:srcRect/>
          <a:stretch>
            <a:fillRect/>
          </a:stretch>
        </p:blipFill>
        <p:spPr bwMode="auto">
          <a:xfrm>
            <a:off x="4572000" y="3571876"/>
            <a:ext cx="4143372" cy="2773662"/>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186624-Sepik"/>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a:xfrm>
            <a:off x="0" y="0"/>
            <a:ext cx="9144000" cy="6858000"/>
          </a:xfrm>
          <a:prstGeom prst="rect">
            <a:avLst/>
          </a:prstGeom>
          <a:noFill/>
        </p:spPr>
      </p:pic>
      <p:pic>
        <p:nvPicPr>
          <p:cNvPr id="24577" name="Picture 1" descr="C:\Users\1\Desktop\DCIM\100D3000\DSC_0220.JPG"/>
          <p:cNvPicPr>
            <a:picLocks noChangeAspect="1" noChangeArrowheads="1"/>
          </p:cNvPicPr>
          <p:nvPr/>
        </p:nvPicPr>
        <p:blipFill>
          <a:blip r:embed="rId3" cstate="print"/>
          <a:srcRect l="7021"/>
          <a:stretch>
            <a:fillRect/>
          </a:stretch>
        </p:blipFill>
        <p:spPr bwMode="auto">
          <a:xfrm>
            <a:off x="4778679" y="3714753"/>
            <a:ext cx="4365321" cy="3143248"/>
          </a:xfrm>
          <a:prstGeom prst="rect">
            <a:avLst/>
          </a:prstGeom>
          <a:noFill/>
        </p:spPr>
      </p:pic>
      <p:pic>
        <p:nvPicPr>
          <p:cNvPr id="24578" name="Picture 2" descr="C:\Users\1\Desktop\DCIM\100D3000\DSC_0221.JPG"/>
          <p:cNvPicPr>
            <a:picLocks noChangeAspect="1" noChangeArrowheads="1"/>
          </p:cNvPicPr>
          <p:nvPr/>
        </p:nvPicPr>
        <p:blipFill>
          <a:blip r:embed="rId4" cstate="print"/>
          <a:srcRect r="3995"/>
          <a:stretch>
            <a:fillRect/>
          </a:stretch>
        </p:blipFill>
        <p:spPr bwMode="auto">
          <a:xfrm>
            <a:off x="0" y="3714752"/>
            <a:ext cx="4507421" cy="3143248"/>
          </a:xfrm>
          <a:prstGeom prst="rect">
            <a:avLst/>
          </a:prstGeom>
          <a:noFill/>
        </p:spPr>
      </p:pic>
      <p:pic>
        <p:nvPicPr>
          <p:cNvPr id="6" name="Рисунок 5" descr="DSC_0217.JPG"/>
          <p:cNvPicPr>
            <a:picLocks noChangeAspect="1"/>
          </p:cNvPicPr>
          <p:nvPr/>
        </p:nvPicPr>
        <p:blipFill>
          <a:blip r:embed="rId5" cstate="print"/>
          <a:stretch>
            <a:fillRect/>
          </a:stretch>
        </p:blipFill>
        <p:spPr>
          <a:xfrm>
            <a:off x="3929058" y="0"/>
            <a:ext cx="5214942" cy="3490995"/>
          </a:xfrm>
          <a:prstGeom prst="rect">
            <a:avLst/>
          </a:prstGeom>
        </p:spPr>
      </p:pic>
      <p:sp>
        <p:nvSpPr>
          <p:cNvPr id="8" name="TextBox 7"/>
          <p:cNvSpPr txBox="1"/>
          <p:nvPr/>
        </p:nvSpPr>
        <p:spPr>
          <a:xfrm>
            <a:off x="285720" y="0"/>
            <a:ext cx="3286148" cy="3416320"/>
          </a:xfrm>
          <a:prstGeom prst="rect">
            <a:avLst/>
          </a:prstGeom>
          <a:solidFill>
            <a:schemeClr val="tx2">
              <a:lumMod val="20000"/>
              <a:lumOff val="80000"/>
            </a:schemeClr>
          </a:solidFill>
        </p:spPr>
        <p:txBody>
          <a:bodyPr wrap="square" rtlCol="0">
            <a:spAutoFit/>
          </a:bodyPr>
          <a:lstStyle/>
          <a:p>
            <a:pPr algn="ctr"/>
            <a:r>
              <a:rPr lang="ru-RU" dirty="0" smtClean="0">
                <a:solidFill>
                  <a:srgbClr val="C00000"/>
                </a:solidFill>
                <a:latin typeface="Arial Black" pitchFamily="34" charset="0"/>
              </a:rPr>
              <a:t>Игра</a:t>
            </a:r>
            <a:r>
              <a:rPr lang="ru-RU" dirty="0" smtClean="0">
                <a:latin typeface="Arial Black" pitchFamily="34" charset="0"/>
              </a:rPr>
              <a:t> «Чья ладошка меньше(больше)?»</a:t>
            </a:r>
          </a:p>
          <a:p>
            <a:pPr algn="ctr"/>
            <a:r>
              <a:rPr lang="ru-RU" dirty="0" smtClean="0">
                <a:solidFill>
                  <a:srgbClr val="C00000"/>
                </a:solidFill>
                <a:latin typeface="Arial Black" pitchFamily="34" charset="0"/>
              </a:rPr>
              <a:t>Цель: </a:t>
            </a:r>
            <a:r>
              <a:rPr lang="ru-RU" dirty="0" smtClean="0">
                <a:latin typeface="Arial Black" pitchFamily="34" charset="0"/>
              </a:rPr>
              <a:t>Способствовать овладению детьми элементарными математическими понятиями</a:t>
            </a:r>
          </a:p>
          <a:p>
            <a:pPr algn="ctr"/>
            <a:r>
              <a:rPr lang="ru-RU" dirty="0" smtClean="0">
                <a:latin typeface="Arial Black" pitchFamily="34" charset="0"/>
              </a:rPr>
              <a:t> меньше, больше</a:t>
            </a:r>
          </a:p>
          <a:p>
            <a:pPr algn="ctr"/>
            <a:r>
              <a:rPr lang="ru-RU" dirty="0" smtClean="0">
                <a:latin typeface="Arial Black" pitchFamily="34" charset="0"/>
              </a:rPr>
              <a:t>(моя ладошка меньше, чем …)</a:t>
            </a:r>
          </a:p>
          <a:p>
            <a:endParaRPr lang="ru-RU" dirty="0" smtClean="0"/>
          </a:p>
          <a:p>
            <a:endParaRPr lang="ru-RU" dirty="0"/>
          </a:p>
        </p:txBody>
      </p:sp>
      <p:pic>
        <p:nvPicPr>
          <p:cNvPr id="7" name="Рисунок 6" descr="ВОДА.jpg"/>
          <p:cNvPicPr>
            <a:picLocks noChangeAspect="1"/>
          </p:cNvPicPr>
          <p:nvPr/>
        </p:nvPicPr>
        <p:blipFill>
          <a:blip r:embed="rId6"/>
          <a:srcRect l="11380" t="9316" r="2640"/>
          <a:stretch>
            <a:fillRect/>
          </a:stretch>
        </p:blipFill>
        <p:spPr>
          <a:xfrm>
            <a:off x="3357554" y="3714752"/>
            <a:ext cx="2571736" cy="283353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186624-Sepik"/>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a:xfrm>
            <a:off x="0" y="0"/>
            <a:ext cx="9144000" cy="6858000"/>
          </a:xfrm>
          <a:prstGeom prst="rect">
            <a:avLst/>
          </a:prstGeom>
          <a:noFill/>
        </p:spPr>
      </p:pic>
      <p:pic>
        <p:nvPicPr>
          <p:cNvPr id="4" name="Рисунок 3" descr="DSC_0225.JPG"/>
          <p:cNvPicPr>
            <a:picLocks noChangeAspect="1"/>
          </p:cNvPicPr>
          <p:nvPr/>
        </p:nvPicPr>
        <p:blipFill>
          <a:blip r:embed="rId3" cstate="print"/>
          <a:srcRect l="21094"/>
          <a:stretch>
            <a:fillRect/>
          </a:stretch>
        </p:blipFill>
        <p:spPr>
          <a:xfrm>
            <a:off x="4929190" y="0"/>
            <a:ext cx="3571900" cy="303030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Прямоугольник 5"/>
          <p:cNvSpPr/>
          <p:nvPr/>
        </p:nvSpPr>
        <p:spPr>
          <a:xfrm>
            <a:off x="4286248" y="3214686"/>
            <a:ext cx="4857752" cy="3416320"/>
          </a:xfrm>
          <a:prstGeom prst="rect">
            <a:avLst/>
          </a:prstGeom>
          <a:solidFill>
            <a:schemeClr val="tx2">
              <a:lumMod val="20000"/>
              <a:lumOff val="80000"/>
            </a:schemeClr>
          </a:solidFill>
        </p:spPr>
        <p:txBody>
          <a:bodyPr wrap="square">
            <a:spAutoFit/>
          </a:bodyPr>
          <a:lstStyle/>
          <a:p>
            <a:r>
              <a:rPr lang="ru-RU" b="1" dirty="0" smtClean="0">
                <a:solidFill>
                  <a:srgbClr val="C00000"/>
                </a:solidFill>
              </a:rPr>
              <a:t>Оборудование:  </a:t>
            </a:r>
            <a:r>
              <a:rPr lang="ru-RU" b="1" dirty="0" smtClean="0"/>
              <a:t>Песок в емкости, набор формочек. </a:t>
            </a:r>
            <a:br>
              <a:rPr lang="ru-RU" b="1" dirty="0" smtClean="0"/>
            </a:br>
            <a:r>
              <a:rPr lang="ru-RU" b="1" dirty="0" smtClean="0">
                <a:solidFill>
                  <a:srgbClr val="C00000"/>
                </a:solidFill>
              </a:rPr>
              <a:t>Ход игры: </a:t>
            </a:r>
            <a:r>
              <a:rPr lang="ru-RU" b="1" dirty="0" smtClean="0"/>
              <a:t>Ребенок отворачивается, взрослый изготавливает с помощью формочек барельефные отпечатки, затем ребенок отгадывает формочку, которую использовал взрослый. Потом они меняются ролями. Формочки предварительно осматриваются и ощупываются, обводятся их контуры. Усложнение задания — игра с новыми формочками без предварительного их ощупывания.</a:t>
            </a:r>
            <a:endParaRPr lang="ru-RU" b="1" dirty="0"/>
          </a:p>
        </p:txBody>
      </p:sp>
      <p:sp>
        <p:nvSpPr>
          <p:cNvPr id="7" name="Прямоугольник 6"/>
          <p:cNvSpPr/>
          <p:nvPr/>
        </p:nvSpPr>
        <p:spPr>
          <a:xfrm>
            <a:off x="285720" y="857232"/>
            <a:ext cx="4143404" cy="923330"/>
          </a:xfrm>
          <a:prstGeom prst="rect">
            <a:avLst/>
          </a:prstGeom>
          <a:solidFill>
            <a:schemeClr val="tx2">
              <a:lumMod val="20000"/>
              <a:lumOff val="80000"/>
            </a:schemeClr>
          </a:solidFill>
        </p:spPr>
        <p:txBody>
          <a:bodyPr wrap="square">
            <a:spAutoFit/>
          </a:bodyPr>
          <a:lstStyle/>
          <a:p>
            <a:pPr algn="ctr"/>
            <a:r>
              <a:rPr lang="ru-RU" dirty="0" smtClean="0">
                <a:latin typeface="Arial Black" pitchFamily="34" charset="0"/>
              </a:rPr>
              <a:t>Игра «Кто к нам приходил?»</a:t>
            </a:r>
            <a:br>
              <a:rPr lang="ru-RU" dirty="0" smtClean="0">
                <a:latin typeface="Arial Black" pitchFamily="34" charset="0"/>
              </a:rPr>
            </a:br>
            <a:r>
              <a:rPr lang="ru-RU" dirty="0" smtClean="0">
                <a:latin typeface="Arial Black" pitchFamily="34" charset="0"/>
              </a:rPr>
              <a:t>Цель: развитие зрительного и тактильного восприятия</a:t>
            </a:r>
            <a:r>
              <a:rPr lang="ru-RU" dirty="0" smtClean="0"/>
              <a:t>.</a:t>
            </a:r>
            <a:endParaRPr lang="ru-RU" dirty="0"/>
          </a:p>
        </p:txBody>
      </p:sp>
      <p:pic>
        <p:nvPicPr>
          <p:cNvPr id="8" name="Рисунок 7" descr="DSC_0235.JPG"/>
          <p:cNvPicPr>
            <a:picLocks noChangeAspect="1"/>
          </p:cNvPicPr>
          <p:nvPr/>
        </p:nvPicPr>
        <p:blipFill>
          <a:blip r:embed="rId4" cstate="print"/>
          <a:srcRect l="3906" r="3125"/>
          <a:stretch>
            <a:fillRect/>
          </a:stretch>
        </p:blipFill>
        <p:spPr>
          <a:xfrm>
            <a:off x="0" y="3071810"/>
            <a:ext cx="4143371" cy="298341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86624-Sepik"/>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a:xfrm>
            <a:off x="0" y="0"/>
            <a:ext cx="9144000" cy="6858000"/>
          </a:xfrm>
          <a:prstGeom prst="rect">
            <a:avLst/>
          </a:prstGeom>
          <a:noFill/>
        </p:spPr>
      </p:pic>
      <p:pic>
        <p:nvPicPr>
          <p:cNvPr id="5" name="Рисунок 4" descr="DSC_0231.JPG"/>
          <p:cNvPicPr>
            <a:picLocks noChangeAspect="1"/>
          </p:cNvPicPr>
          <p:nvPr/>
        </p:nvPicPr>
        <p:blipFill>
          <a:blip r:embed="rId3" cstate="print"/>
          <a:stretch>
            <a:fillRect/>
          </a:stretch>
        </p:blipFill>
        <p:spPr>
          <a:xfrm>
            <a:off x="4786314" y="214290"/>
            <a:ext cx="4357686" cy="291712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 name="Picture 1" descr="C:\Users\1\Desktop\DCIM\100D3000\DSC_0229.JPG"/>
          <p:cNvPicPr>
            <a:picLocks noChangeAspect="1" noChangeArrowheads="1"/>
          </p:cNvPicPr>
          <p:nvPr/>
        </p:nvPicPr>
        <p:blipFill>
          <a:blip r:embed="rId4" cstate="print"/>
          <a:srcRect/>
          <a:stretch>
            <a:fillRect/>
          </a:stretch>
        </p:blipFill>
        <p:spPr bwMode="auto">
          <a:xfrm>
            <a:off x="0" y="0"/>
            <a:ext cx="4374863" cy="292893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Прямоугольник 7"/>
          <p:cNvSpPr/>
          <p:nvPr/>
        </p:nvSpPr>
        <p:spPr>
          <a:xfrm>
            <a:off x="4071934" y="3143248"/>
            <a:ext cx="4857784" cy="3139321"/>
          </a:xfrm>
          <a:prstGeom prst="rect">
            <a:avLst/>
          </a:prstGeom>
          <a:solidFill>
            <a:schemeClr val="tx2">
              <a:lumMod val="20000"/>
              <a:lumOff val="80000"/>
            </a:schemeClr>
          </a:solidFill>
        </p:spPr>
        <p:txBody>
          <a:bodyPr wrap="square">
            <a:spAutoFit/>
          </a:bodyPr>
          <a:lstStyle/>
          <a:p>
            <a:pPr algn="ctr"/>
            <a:r>
              <a:rPr lang="ru-RU" dirty="0" smtClean="0">
                <a:latin typeface="Arial Black" pitchFamily="34" charset="0"/>
              </a:rPr>
              <a:t>Игра « Печем печенье» </a:t>
            </a:r>
          </a:p>
          <a:p>
            <a:pPr algn="ctr"/>
            <a:r>
              <a:rPr lang="ru-RU" dirty="0" smtClean="0">
                <a:solidFill>
                  <a:srgbClr val="C00000"/>
                </a:solidFill>
                <a:latin typeface="Arial Black" pitchFamily="34" charset="0"/>
              </a:rPr>
              <a:t>Цель: </a:t>
            </a:r>
            <a:r>
              <a:rPr lang="ru-RU" dirty="0" smtClean="0">
                <a:latin typeface="Arial Black" pitchFamily="34" charset="0"/>
              </a:rPr>
              <a:t>знакомство со свойствами песка, развитие моторики, координации движений. </a:t>
            </a:r>
          </a:p>
          <a:p>
            <a:pPr algn="ctr"/>
            <a:r>
              <a:rPr lang="ru-RU" dirty="0" smtClean="0">
                <a:solidFill>
                  <a:srgbClr val="C00000"/>
                </a:solidFill>
                <a:latin typeface="Arial Black" pitchFamily="34" charset="0"/>
              </a:rPr>
              <a:t>Содержание: </a:t>
            </a:r>
            <a:r>
              <a:rPr lang="ru-RU" dirty="0" smtClean="0">
                <a:latin typeface="Arial Black" pitchFamily="34" charset="0"/>
              </a:rPr>
              <a:t>Воспитатель показывает малышу красивые  формочки и предлагает испечь печенье. При необходимости воспитатель оказывает помощь малышу или руководит его действиями словесно</a:t>
            </a:r>
            <a:endParaRPr lang="ru-RU" dirty="0">
              <a:latin typeface="Arial Black" pitchFamily="34" charset="0"/>
            </a:endParaRPr>
          </a:p>
        </p:txBody>
      </p:sp>
      <p:pic>
        <p:nvPicPr>
          <p:cNvPr id="9" name="Рисунок 8" descr="DSC_0233.JPG"/>
          <p:cNvPicPr>
            <a:picLocks noChangeAspect="1"/>
          </p:cNvPicPr>
          <p:nvPr/>
        </p:nvPicPr>
        <p:blipFill>
          <a:blip r:embed="rId5" cstate="print"/>
          <a:srcRect l="22656" t="16155" r="3125"/>
          <a:stretch>
            <a:fillRect/>
          </a:stretch>
        </p:blipFill>
        <p:spPr>
          <a:xfrm>
            <a:off x="0" y="3886695"/>
            <a:ext cx="3929058" cy="297130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86624-Sepik"/>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a:xfrm>
            <a:off x="0" y="0"/>
            <a:ext cx="9144000" cy="6858000"/>
          </a:xfrm>
          <a:prstGeom prst="rect">
            <a:avLst/>
          </a:prstGeom>
          <a:noFill/>
        </p:spPr>
      </p:pic>
      <p:pic>
        <p:nvPicPr>
          <p:cNvPr id="3075" name="Picture 3" descr="C:\Users\1\Desktop\ПЕСОК\DSC_0449.JPG"/>
          <p:cNvPicPr>
            <a:picLocks noChangeAspect="1" noChangeArrowheads="1"/>
          </p:cNvPicPr>
          <p:nvPr/>
        </p:nvPicPr>
        <p:blipFill>
          <a:blip r:embed="rId3" cstate="print"/>
          <a:srcRect/>
          <a:stretch>
            <a:fillRect/>
          </a:stretch>
        </p:blipFill>
        <p:spPr bwMode="auto">
          <a:xfrm>
            <a:off x="0" y="3511653"/>
            <a:ext cx="4998864" cy="334634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2" descr="G:\DCIM\100D3000\DSC_0445.JPG"/>
          <p:cNvPicPr>
            <a:picLocks noChangeAspect="1" noChangeArrowheads="1"/>
          </p:cNvPicPr>
          <p:nvPr/>
        </p:nvPicPr>
        <p:blipFill>
          <a:blip r:embed="rId4" cstate="print"/>
          <a:srcRect/>
          <a:stretch>
            <a:fillRect/>
          </a:stretch>
        </p:blipFill>
        <p:spPr bwMode="auto">
          <a:xfrm>
            <a:off x="285720" y="191266"/>
            <a:ext cx="4623217" cy="30948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extBox 5"/>
          <p:cNvSpPr txBox="1"/>
          <p:nvPr/>
        </p:nvSpPr>
        <p:spPr>
          <a:xfrm>
            <a:off x="5143504" y="571480"/>
            <a:ext cx="3357586" cy="2308324"/>
          </a:xfrm>
          <a:prstGeom prst="rect">
            <a:avLst/>
          </a:prstGeom>
          <a:solidFill>
            <a:schemeClr val="tx2">
              <a:lumMod val="20000"/>
              <a:lumOff val="80000"/>
            </a:schemeClr>
          </a:solidFill>
        </p:spPr>
        <p:txBody>
          <a:bodyPr wrap="square" rtlCol="0">
            <a:spAutoFit/>
          </a:bodyPr>
          <a:lstStyle/>
          <a:p>
            <a:r>
              <a:rPr lang="ru-RU" dirty="0" smtClean="0">
                <a:solidFill>
                  <a:srgbClr val="C00000"/>
                </a:solidFill>
                <a:latin typeface="Arial Black" pitchFamily="34" charset="0"/>
              </a:rPr>
              <a:t>«Выкладывание узора из мозаики на песке»</a:t>
            </a:r>
          </a:p>
          <a:p>
            <a:r>
              <a:rPr lang="ru-RU" dirty="0" smtClean="0">
                <a:solidFill>
                  <a:srgbClr val="C00000"/>
                </a:solidFill>
                <a:latin typeface="Arial Black" pitchFamily="34" charset="0"/>
              </a:rPr>
              <a:t>Цель: </a:t>
            </a:r>
            <a:r>
              <a:rPr lang="ru-RU" dirty="0" smtClean="0">
                <a:solidFill>
                  <a:srgbClr val="002060"/>
                </a:solidFill>
                <a:latin typeface="Arial Black" pitchFamily="34" charset="0"/>
              </a:rPr>
              <a:t>развитие мелкой моторики рук, закрепление цвета, </a:t>
            </a:r>
            <a:r>
              <a:rPr lang="ru-RU" dirty="0" smtClean="0">
                <a:solidFill>
                  <a:srgbClr val="002060"/>
                </a:solidFill>
                <a:latin typeface="Arial Black" pitchFamily="34" charset="0"/>
                <a:cs typeface="Arial" pitchFamily="34" charset="0"/>
              </a:rPr>
              <a:t>ориентировка в </a:t>
            </a:r>
            <a:r>
              <a:rPr lang="ru-RU" dirty="0" smtClean="0">
                <a:solidFill>
                  <a:srgbClr val="002060"/>
                </a:solidFill>
                <a:latin typeface="Arial Black" pitchFamily="34" charset="0"/>
                <a:cs typeface="Arial" pitchFamily="34" charset="0"/>
              </a:rPr>
              <a:t>пространстве.</a:t>
            </a:r>
            <a:endParaRPr lang="ru-RU" dirty="0" smtClean="0">
              <a:solidFill>
                <a:srgbClr val="002060"/>
              </a:solidFill>
              <a:latin typeface="Arial Black" pitchFamily="34" charset="0"/>
            </a:endParaRPr>
          </a:p>
          <a:p>
            <a:endParaRPr lang="ru-RU" dirty="0"/>
          </a:p>
        </p:txBody>
      </p:sp>
      <p:pic>
        <p:nvPicPr>
          <p:cNvPr id="7" name="Picture 3" descr="C:\Users\1\Desktop\ПЕСОК\DSC_0488.JPG"/>
          <p:cNvPicPr>
            <a:picLocks noChangeAspect="1" noChangeArrowheads="1"/>
          </p:cNvPicPr>
          <p:nvPr/>
        </p:nvPicPr>
        <p:blipFill>
          <a:blip r:embed="rId5" cstate="print"/>
          <a:srcRect/>
          <a:stretch>
            <a:fillRect/>
          </a:stretch>
        </p:blipFill>
        <p:spPr bwMode="auto">
          <a:xfrm>
            <a:off x="5143504" y="3500438"/>
            <a:ext cx="4000496" cy="267801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86624-Sepik"/>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a:xfrm>
            <a:off x="0" y="0"/>
            <a:ext cx="9144000" cy="6858000"/>
          </a:xfrm>
          <a:prstGeom prst="rect">
            <a:avLst/>
          </a:prstGeom>
          <a:noFill/>
        </p:spPr>
      </p:pic>
      <p:pic>
        <p:nvPicPr>
          <p:cNvPr id="2050" name="Picture 2" descr="C:\Users\1\Desktop\ПЕСОК\DSC_0433.JPG"/>
          <p:cNvPicPr>
            <a:picLocks noChangeAspect="1" noChangeArrowheads="1"/>
          </p:cNvPicPr>
          <p:nvPr/>
        </p:nvPicPr>
        <p:blipFill>
          <a:blip r:embed="rId3" cstate="print"/>
          <a:srcRect/>
          <a:stretch>
            <a:fillRect/>
          </a:stretch>
        </p:blipFill>
        <p:spPr bwMode="auto">
          <a:xfrm>
            <a:off x="-1" y="0"/>
            <a:ext cx="4908901" cy="3286124"/>
          </a:xfrm>
          <a:prstGeom prst="rect">
            <a:avLst/>
          </a:prstGeom>
          <a:noFill/>
        </p:spPr>
      </p:pic>
      <p:pic>
        <p:nvPicPr>
          <p:cNvPr id="2051" name="Picture 3" descr="C:\Users\1\Desktop\ПЕСОК\DSC_0436.JPG"/>
          <p:cNvPicPr>
            <a:picLocks noChangeAspect="1" noChangeArrowheads="1"/>
          </p:cNvPicPr>
          <p:nvPr/>
        </p:nvPicPr>
        <p:blipFill>
          <a:blip r:embed="rId4" cstate="print"/>
          <a:srcRect/>
          <a:stretch>
            <a:fillRect/>
          </a:stretch>
        </p:blipFill>
        <p:spPr bwMode="auto">
          <a:xfrm>
            <a:off x="4686653" y="3874157"/>
            <a:ext cx="4457347" cy="2983843"/>
          </a:xfrm>
          <a:prstGeom prst="rect">
            <a:avLst/>
          </a:prstGeom>
          <a:noFill/>
        </p:spPr>
      </p:pic>
      <p:pic>
        <p:nvPicPr>
          <p:cNvPr id="5" name="Picture 4" descr="F:\DCIM\100D3000\DSC_1007.JPG"/>
          <p:cNvPicPr>
            <a:picLocks noChangeAspect="1" noChangeArrowheads="1"/>
          </p:cNvPicPr>
          <p:nvPr/>
        </p:nvPicPr>
        <p:blipFill>
          <a:blip r:embed="rId5" cstate="print"/>
          <a:srcRect/>
          <a:stretch>
            <a:fillRect/>
          </a:stretch>
        </p:blipFill>
        <p:spPr bwMode="auto">
          <a:xfrm>
            <a:off x="248720" y="4000504"/>
            <a:ext cx="4286448" cy="2643206"/>
          </a:xfrm>
          <a:prstGeom prst="rect">
            <a:avLst/>
          </a:prstGeom>
          <a:noFill/>
        </p:spPr>
      </p:pic>
      <p:sp>
        <p:nvSpPr>
          <p:cNvPr id="6" name="Прямоугольник 5"/>
          <p:cNvSpPr/>
          <p:nvPr/>
        </p:nvSpPr>
        <p:spPr>
          <a:xfrm>
            <a:off x="5214942" y="642918"/>
            <a:ext cx="3214710" cy="2092881"/>
          </a:xfrm>
          <a:prstGeom prst="rect">
            <a:avLst/>
          </a:prstGeom>
          <a:solidFill>
            <a:schemeClr val="tx2">
              <a:lumMod val="20000"/>
              <a:lumOff val="80000"/>
            </a:schemeClr>
          </a:solidFill>
        </p:spPr>
        <p:txBody>
          <a:bodyPr wrap="square">
            <a:spAutoFit/>
          </a:bodyPr>
          <a:lstStyle/>
          <a:p>
            <a:pPr marL="285750" lvl="0" indent="-285750">
              <a:buClr>
                <a:srgbClr val="7030A0"/>
              </a:buClr>
              <a:buFont typeface="Wingdings" panose="05000000000000000000" pitchFamily="2" charset="2"/>
              <a:buChar char="Ø"/>
            </a:pPr>
            <a:r>
              <a:rPr lang="ru-RU" sz="2000" dirty="0" smtClean="0">
                <a:solidFill>
                  <a:srgbClr val="002060"/>
                </a:solidFill>
                <a:latin typeface="Arial Black" pitchFamily="34" charset="0"/>
                <a:cs typeface="Times New Roman" panose="02020603050405020304" pitchFamily="18" charset="0"/>
              </a:rPr>
              <a:t>Рисование на песке </a:t>
            </a:r>
          </a:p>
          <a:p>
            <a:pPr marL="285750" lvl="0" indent="-285750">
              <a:buClr>
                <a:srgbClr val="7030A0"/>
              </a:buClr>
            </a:pPr>
            <a:r>
              <a:rPr lang="ru-RU" dirty="0" smtClean="0">
                <a:solidFill>
                  <a:srgbClr val="C00000"/>
                </a:solidFill>
                <a:latin typeface="Arial Black" pitchFamily="34" charset="0"/>
                <a:cs typeface="Times New Roman" panose="02020603050405020304" pitchFamily="18" charset="0"/>
              </a:rPr>
              <a:t>   </a:t>
            </a:r>
            <a:r>
              <a:rPr lang="ru-RU" dirty="0" smtClean="0">
                <a:solidFill>
                  <a:srgbClr val="C00000"/>
                </a:solidFill>
                <a:latin typeface="Arial Black" pitchFamily="34" charset="0"/>
                <a:cs typeface="Times New Roman" panose="02020603050405020304" pitchFamily="18" charset="0"/>
              </a:rPr>
              <a:t>Цель:</a:t>
            </a:r>
            <a:r>
              <a:rPr lang="ru-RU" dirty="0" smtClean="0">
                <a:solidFill>
                  <a:srgbClr val="C00000"/>
                </a:solidFill>
                <a:latin typeface="Arial Black" pitchFamily="34" charset="0"/>
              </a:rPr>
              <a:t> развивает </a:t>
            </a:r>
            <a:r>
              <a:rPr lang="ru-RU" dirty="0" smtClean="0">
                <a:solidFill>
                  <a:srgbClr val="C00000"/>
                </a:solidFill>
                <a:latin typeface="Arial Black" pitchFamily="34" charset="0"/>
              </a:rPr>
              <a:t>мелкую моторику </a:t>
            </a:r>
            <a:r>
              <a:rPr lang="ru-RU" dirty="0" smtClean="0">
                <a:solidFill>
                  <a:srgbClr val="C00000"/>
                </a:solidFill>
                <a:latin typeface="Arial Black" pitchFamily="34" charset="0"/>
              </a:rPr>
              <a:t>рук, снимает эмоциональную нагрузку.</a:t>
            </a:r>
            <a:endParaRPr lang="ru-RU" dirty="0">
              <a:solidFill>
                <a:srgbClr val="C00000"/>
              </a:solidFill>
              <a:latin typeface="Arial Black"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86624-Sepik"/>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a:xfrm>
            <a:off x="0" y="0"/>
            <a:ext cx="9144000" cy="6858000"/>
          </a:xfrm>
          <a:prstGeom prst="rect">
            <a:avLst/>
          </a:prstGeom>
          <a:noFill/>
        </p:spPr>
      </p:pic>
      <p:pic>
        <p:nvPicPr>
          <p:cNvPr id="6" name="Picture 4" descr="C:\Users\1\Desktop\ПЕСОК\DSC_0431.JPG"/>
          <p:cNvPicPr>
            <a:picLocks noChangeAspect="1" noChangeArrowheads="1"/>
          </p:cNvPicPr>
          <p:nvPr/>
        </p:nvPicPr>
        <p:blipFill>
          <a:blip r:embed="rId3" cstate="print"/>
          <a:srcRect/>
          <a:stretch>
            <a:fillRect/>
          </a:stretch>
        </p:blipFill>
        <p:spPr bwMode="auto">
          <a:xfrm>
            <a:off x="214282" y="285728"/>
            <a:ext cx="4500562" cy="301277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2" descr="G:\DCIM\100D3000\DSC_0429.JPG"/>
          <p:cNvPicPr>
            <a:picLocks noChangeAspect="1" noChangeArrowheads="1"/>
          </p:cNvPicPr>
          <p:nvPr/>
        </p:nvPicPr>
        <p:blipFill>
          <a:blip r:embed="rId4" cstate="print"/>
          <a:srcRect/>
          <a:stretch>
            <a:fillRect/>
          </a:stretch>
        </p:blipFill>
        <p:spPr bwMode="auto">
          <a:xfrm>
            <a:off x="1571604" y="3500438"/>
            <a:ext cx="4714876" cy="31562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4857752" y="214290"/>
            <a:ext cx="3929090" cy="3139321"/>
          </a:xfrm>
          <a:prstGeom prst="rect">
            <a:avLst/>
          </a:prstGeom>
          <a:solidFill>
            <a:schemeClr val="tx2">
              <a:lumMod val="20000"/>
              <a:lumOff val="80000"/>
            </a:schemeClr>
          </a:solidFill>
        </p:spPr>
        <p:txBody>
          <a:bodyPr wrap="square" rtlCol="0">
            <a:spAutoFit/>
          </a:bodyPr>
          <a:lstStyle/>
          <a:p>
            <a:r>
              <a:rPr lang="ru-RU" dirty="0" smtClean="0"/>
              <a:t> </a:t>
            </a:r>
            <a:r>
              <a:rPr lang="ru-RU" dirty="0" smtClean="0">
                <a:solidFill>
                  <a:srgbClr val="C00000"/>
                </a:solidFill>
                <a:latin typeface="Arial Black" pitchFamily="34" charset="0"/>
              </a:rPr>
              <a:t>Экспериментирование с песком</a:t>
            </a:r>
          </a:p>
          <a:p>
            <a:r>
              <a:rPr lang="ru-RU" dirty="0" smtClean="0">
                <a:solidFill>
                  <a:srgbClr val="002060"/>
                </a:solidFill>
                <a:latin typeface="Arial Black" pitchFamily="34" charset="0"/>
              </a:rPr>
              <a:t>Цель: способствовать </a:t>
            </a:r>
            <a:r>
              <a:rPr lang="ru-RU" dirty="0" smtClean="0">
                <a:solidFill>
                  <a:srgbClr val="002060"/>
                </a:solidFill>
                <a:latin typeface="Arial Black" pitchFamily="34" charset="0"/>
              </a:rPr>
              <a:t>накоплению у детей конкретных представлений о свойствах </a:t>
            </a:r>
            <a:r>
              <a:rPr lang="ru-RU" dirty="0" smtClean="0">
                <a:solidFill>
                  <a:srgbClr val="002060"/>
                </a:solidFill>
                <a:latin typeface="Arial Black" pitchFamily="34" charset="0"/>
              </a:rPr>
              <a:t>песка,</a:t>
            </a:r>
            <a:r>
              <a:rPr lang="ru-RU" dirty="0" smtClean="0">
                <a:solidFill>
                  <a:srgbClr val="002060"/>
                </a:solidFill>
                <a:latin typeface="Arial Black" pitchFamily="34" charset="0"/>
              </a:rPr>
              <a:t> </a:t>
            </a:r>
            <a:br>
              <a:rPr lang="ru-RU" dirty="0" smtClean="0">
                <a:solidFill>
                  <a:srgbClr val="002060"/>
                </a:solidFill>
                <a:latin typeface="Arial Black" pitchFamily="34" charset="0"/>
              </a:rPr>
            </a:br>
            <a:r>
              <a:rPr lang="ru-RU" dirty="0" smtClean="0">
                <a:solidFill>
                  <a:srgbClr val="002060"/>
                </a:solidFill>
                <a:latin typeface="Arial Black" pitchFamily="34" charset="0"/>
              </a:rPr>
              <a:t> развивать </a:t>
            </a:r>
            <a:r>
              <a:rPr lang="ru-RU" dirty="0" smtClean="0">
                <a:solidFill>
                  <a:srgbClr val="002060"/>
                </a:solidFill>
                <a:latin typeface="Arial Black" pitchFamily="34" charset="0"/>
              </a:rPr>
              <a:t>коммуникативные способности , любознательность , умение делать выводы.</a:t>
            </a:r>
            <a:endParaRPr lang="ru-RU" dirty="0">
              <a:solidFill>
                <a:srgbClr val="002060"/>
              </a:solidFill>
              <a:latin typeface="Arial Black"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86624-Sepik"/>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a:xfrm>
            <a:off x="0" y="0"/>
            <a:ext cx="9144000" cy="6858000"/>
          </a:xfrm>
          <a:prstGeom prst="rect">
            <a:avLst/>
          </a:prstGeom>
          <a:noFill/>
        </p:spPr>
      </p:pic>
      <p:pic>
        <p:nvPicPr>
          <p:cNvPr id="4098" name="Picture 2" descr="C:\Users\1\Desktop\ПЕСОК\DSC_0461.JPG"/>
          <p:cNvPicPr>
            <a:picLocks noChangeAspect="1" noChangeArrowheads="1"/>
          </p:cNvPicPr>
          <p:nvPr/>
        </p:nvPicPr>
        <p:blipFill>
          <a:blip r:embed="rId3" cstate="print"/>
          <a:srcRect r="30469"/>
          <a:stretch>
            <a:fillRect/>
          </a:stretch>
        </p:blipFill>
        <p:spPr bwMode="auto">
          <a:xfrm>
            <a:off x="285720" y="214290"/>
            <a:ext cx="3143240" cy="3026191"/>
          </a:xfrm>
          <a:prstGeom prst="rect">
            <a:avLst/>
          </a:prstGeom>
          <a:ln>
            <a:noFill/>
          </a:ln>
          <a:effectLst>
            <a:softEdge rad="112500"/>
          </a:effectLst>
        </p:spPr>
      </p:pic>
      <p:pic>
        <p:nvPicPr>
          <p:cNvPr id="4099" name="Picture 3" descr="C:\Users\1\Desktop\ПЕСОК\DSC_0472.JPG"/>
          <p:cNvPicPr>
            <a:picLocks noChangeAspect="1" noChangeArrowheads="1"/>
          </p:cNvPicPr>
          <p:nvPr/>
        </p:nvPicPr>
        <p:blipFill>
          <a:blip r:embed="rId4" cstate="print"/>
          <a:srcRect/>
          <a:stretch>
            <a:fillRect/>
          </a:stretch>
        </p:blipFill>
        <p:spPr bwMode="auto">
          <a:xfrm>
            <a:off x="4286248" y="-1"/>
            <a:ext cx="4857752" cy="3251883"/>
          </a:xfrm>
          <a:prstGeom prst="rect">
            <a:avLst/>
          </a:prstGeom>
          <a:ln>
            <a:noFill/>
          </a:ln>
          <a:effectLst>
            <a:softEdge rad="112500"/>
          </a:effectLst>
        </p:spPr>
      </p:pic>
      <p:pic>
        <p:nvPicPr>
          <p:cNvPr id="4100" name="Picture 4" descr="C:\Users\1\Desktop\ПЕСОК\DSC_0477.JPG"/>
          <p:cNvPicPr>
            <a:picLocks noChangeAspect="1" noChangeArrowheads="1"/>
          </p:cNvPicPr>
          <p:nvPr/>
        </p:nvPicPr>
        <p:blipFill>
          <a:blip r:embed="rId5" cstate="print"/>
          <a:srcRect/>
          <a:stretch>
            <a:fillRect/>
          </a:stretch>
        </p:blipFill>
        <p:spPr bwMode="auto">
          <a:xfrm>
            <a:off x="-1" y="3714753"/>
            <a:ext cx="4695469" cy="3143248"/>
          </a:xfrm>
          <a:prstGeom prst="rect">
            <a:avLst/>
          </a:prstGeom>
          <a:ln>
            <a:noFill/>
          </a:ln>
          <a:effectLst>
            <a:softEdge rad="112500"/>
          </a:effectLst>
        </p:spPr>
      </p:pic>
      <p:pic>
        <p:nvPicPr>
          <p:cNvPr id="4101" name="Picture 5" descr="C:\Users\1\Desktop\ПЕСОК\DSC_0478.JPG"/>
          <p:cNvPicPr>
            <a:picLocks noChangeAspect="1" noChangeArrowheads="1"/>
          </p:cNvPicPr>
          <p:nvPr/>
        </p:nvPicPr>
        <p:blipFill>
          <a:blip r:embed="rId6" cstate="print"/>
          <a:srcRect/>
          <a:stretch>
            <a:fillRect/>
          </a:stretch>
        </p:blipFill>
        <p:spPr bwMode="auto">
          <a:xfrm>
            <a:off x="4982110" y="3643314"/>
            <a:ext cx="4161890" cy="2786058"/>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86624-Sepik"/>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a:xfrm>
            <a:off x="0" y="0"/>
            <a:ext cx="9144000" cy="6858000"/>
          </a:xfrm>
          <a:prstGeom prst="rect">
            <a:avLst/>
          </a:prstGeom>
          <a:noFill/>
        </p:spPr>
      </p:pic>
      <p:pic>
        <p:nvPicPr>
          <p:cNvPr id="6146" name="Picture 2" descr="C:\Users\1\Desktop\ПЕСОК\DSC_0494.JPG"/>
          <p:cNvPicPr>
            <a:picLocks noChangeAspect="1" noChangeArrowheads="1"/>
          </p:cNvPicPr>
          <p:nvPr/>
        </p:nvPicPr>
        <p:blipFill>
          <a:blip r:embed="rId3" cstate="print"/>
          <a:srcRect l="6375" r="13931"/>
          <a:stretch>
            <a:fillRect/>
          </a:stretch>
        </p:blipFill>
        <p:spPr bwMode="auto">
          <a:xfrm>
            <a:off x="0" y="0"/>
            <a:ext cx="3857652" cy="32404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147" name="Picture 3" descr="C:\Users\1\Desktop\ПЕСОК\DSC_0497.JPG"/>
          <p:cNvPicPr>
            <a:picLocks noChangeAspect="1" noChangeArrowheads="1"/>
          </p:cNvPicPr>
          <p:nvPr/>
        </p:nvPicPr>
        <p:blipFill>
          <a:blip r:embed="rId4" cstate="print"/>
          <a:srcRect l="10897" r="17490"/>
          <a:stretch>
            <a:fillRect/>
          </a:stretch>
        </p:blipFill>
        <p:spPr bwMode="auto">
          <a:xfrm>
            <a:off x="0" y="3318771"/>
            <a:ext cx="3786182" cy="353922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148" name="Picture 4" descr="C:\Users\1\Desktop\ПЕСОК\DSC_0501.JPG"/>
          <p:cNvPicPr>
            <a:picLocks noChangeAspect="1" noChangeArrowheads="1"/>
          </p:cNvPicPr>
          <p:nvPr/>
        </p:nvPicPr>
        <p:blipFill>
          <a:blip r:embed="rId5" cstate="print"/>
          <a:srcRect l="12500" r="12499"/>
          <a:stretch>
            <a:fillRect/>
          </a:stretch>
        </p:blipFill>
        <p:spPr bwMode="auto">
          <a:xfrm>
            <a:off x="3941584" y="1428736"/>
            <a:ext cx="5202416" cy="464344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186624-Sepik"/>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a:xfrm>
            <a:off x="0" y="0"/>
            <a:ext cx="9144000" cy="6858000"/>
          </a:xfrm>
          <a:prstGeom prst="rect">
            <a:avLst/>
          </a:prstGeom>
          <a:noFill/>
        </p:spPr>
      </p:pic>
      <p:sp>
        <p:nvSpPr>
          <p:cNvPr id="5" name="Горизонтальный свиток 4"/>
          <p:cNvSpPr/>
          <p:nvPr/>
        </p:nvSpPr>
        <p:spPr>
          <a:xfrm>
            <a:off x="500034" y="142852"/>
            <a:ext cx="8072494" cy="6715148"/>
          </a:xfrm>
          <a:prstGeom prst="horizont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ru-RU" sz="1600" dirty="0" smtClean="0">
                <a:solidFill>
                  <a:srgbClr val="C00000"/>
                </a:solidFill>
                <a:latin typeface="Arial Black" pitchFamily="34" charset="0"/>
              </a:rPr>
              <a:t>Игры с водой </a:t>
            </a:r>
            <a:r>
              <a:rPr lang="ru-RU" sz="1600" dirty="0" smtClean="0">
                <a:solidFill>
                  <a:srgbClr val="002060"/>
                </a:solidFill>
                <a:latin typeface="Arial Black" pitchFamily="34" charset="0"/>
              </a:rPr>
              <a:t>– это эффективный способ </a:t>
            </a:r>
            <a:r>
              <a:rPr lang="ru-RU" sz="1600" dirty="0" err="1" smtClean="0">
                <a:solidFill>
                  <a:srgbClr val="002060"/>
                </a:solidFill>
                <a:latin typeface="Arial Black" pitchFamily="34" charset="0"/>
              </a:rPr>
              <a:t>самотерапии</a:t>
            </a:r>
            <a:r>
              <a:rPr lang="ru-RU" sz="1600" dirty="0" smtClean="0">
                <a:solidFill>
                  <a:srgbClr val="002060"/>
                </a:solidFill>
                <a:latin typeface="Arial Black" pitchFamily="34" charset="0"/>
              </a:rPr>
              <a:t>. Вода способна «заземлять» отрицательную энергию. Они обладает психотерапевтическими свойствами, способствует релаксации, расслаблению. Создаёт благоприятную почву для развития эмоциональной сферы малышей. С другой стороны игры с водой всегда доступны и могут не просто заинтересовать, развлечь, поднять эмоциональный настрой ребёнка, но служить средством познания окружающего мира. Они способствуют развитию тактильно - кинестетической чувствительности, мелкой моторики рук, координации движений в системе «глаз – рука», У дошколят формируется способность к наблюдению, развиваются навыки исследовательского поведения, они учатся делать простые умозаключения, суждения, сравнивать, обобщать, устанавливать закономерности.</a:t>
            </a:r>
          </a:p>
          <a:p>
            <a:r>
              <a:rPr lang="ru-RU" sz="1600" dirty="0" smtClean="0">
                <a:solidFill>
                  <a:srgbClr val="002060"/>
                </a:solidFill>
                <a:latin typeface="Arial Black" pitchFamily="34" charset="0"/>
              </a:rPr>
              <a:t>Игры с водой это и театр, сфера творческой деятельности ребёнка, где развиваются коммуникативные и речевые способности.</a:t>
            </a:r>
            <a:endParaRPr lang="ru-RU" sz="1600" dirty="0">
              <a:solidFill>
                <a:srgbClr val="002060"/>
              </a:solidFill>
              <a:latin typeface="Arial Black"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86624-Sepik"/>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a:xfrm>
            <a:off x="0" y="0"/>
            <a:ext cx="9144000" cy="6858000"/>
          </a:xfrm>
          <a:prstGeom prst="rect">
            <a:avLst/>
          </a:prstGeom>
          <a:noFill/>
        </p:spPr>
      </p:pic>
      <p:sp>
        <p:nvSpPr>
          <p:cNvPr id="3" name="Горизонтальный свиток 2"/>
          <p:cNvSpPr/>
          <p:nvPr/>
        </p:nvSpPr>
        <p:spPr>
          <a:xfrm>
            <a:off x="642910" y="142852"/>
            <a:ext cx="7929618" cy="4429156"/>
          </a:xfrm>
          <a:prstGeom prst="horizont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ru-RU" sz="2400" i="1" dirty="0" smtClean="0">
                <a:solidFill>
                  <a:srgbClr val="002060"/>
                </a:solidFill>
                <a:latin typeface="Arial Black" pitchFamily="34" charset="0"/>
              </a:rPr>
              <a:t>Игры с водой и песком – одна из форм естественной деятельности ребёнка. Они обладают почти неограниченными возможностями и способствуют развитию ребёнка во всех аспектах.</a:t>
            </a:r>
            <a:endParaRPr lang="ru-RU" sz="2400" dirty="0" smtClean="0">
              <a:solidFill>
                <a:srgbClr val="002060"/>
              </a:solidFill>
              <a:latin typeface="Arial Black"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85918" y="1877437"/>
            <a:ext cx="7358082" cy="3693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4" descr="186624-Sepik"/>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a:xfrm>
            <a:off x="0" y="0"/>
            <a:ext cx="9144000" cy="6858000"/>
          </a:xfrm>
          <a:prstGeom prst="rect">
            <a:avLst/>
          </a:prstGeom>
          <a:noFill/>
        </p:spPr>
      </p:pic>
      <p:sp>
        <p:nvSpPr>
          <p:cNvPr id="4" name="Горизонтальный свиток 3"/>
          <p:cNvSpPr/>
          <p:nvPr/>
        </p:nvSpPr>
        <p:spPr>
          <a:xfrm>
            <a:off x="500034" y="142852"/>
            <a:ext cx="8072494" cy="6715148"/>
          </a:xfrm>
          <a:prstGeom prst="horizont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defTabSz="914400">
              <a:buClrTx/>
              <a:buSzTx/>
              <a:tabLst>
                <a:tab pos="457200" algn="l"/>
              </a:tabLst>
            </a:pPr>
            <a:r>
              <a:rPr lang="ru-RU" sz="1600" dirty="0" smtClean="0">
                <a:solidFill>
                  <a:srgbClr val="C00000"/>
                </a:solidFill>
                <a:latin typeface="Arial Black" pitchFamily="34" charset="0"/>
                <a:ea typeface="Times New Roman" pitchFamily="18" charset="0"/>
                <a:cs typeface="Times New Roman" pitchFamily="18" charset="0"/>
              </a:rPr>
              <a:t>Во время игр с водой необходимо обеспечить безопасность и комфортные условия для детей:</a:t>
            </a:r>
            <a:endParaRPr lang="ru-RU" sz="1600" dirty="0" smtClean="0">
              <a:solidFill>
                <a:srgbClr val="C00000"/>
              </a:solidFill>
              <a:latin typeface="Arial Black" pitchFamily="34" charset="0"/>
              <a:cs typeface="Arial" pitchFamily="34" charset="0"/>
            </a:endParaRPr>
          </a:p>
          <a:p>
            <a:pPr lvl="0" defTabSz="914400" eaLnBrk="0" hangingPunct="0">
              <a:buClrTx/>
              <a:buSzTx/>
              <a:buFontTx/>
              <a:buChar char="•"/>
              <a:tabLst>
                <a:tab pos="457200" algn="l"/>
              </a:tabLst>
            </a:pPr>
            <a:r>
              <a:rPr lang="ru-RU" sz="1600" dirty="0" smtClean="0">
                <a:solidFill>
                  <a:srgbClr val="303F50"/>
                </a:solidFill>
                <a:latin typeface="Arial Black" pitchFamily="34" charset="0"/>
                <a:ea typeface="Times New Roman" pitchFamily="18" charset="0"/>
                <a:cs typeface="Times New Roman" pitchFamily="18" charset="0"/>
              </a:rPr>
              <a:t>Вода должна быть теплой (не вызывающей “тактильного дискомфорта” у детей, обеспечивающей безопасность для здоровья).</a:t>
            </a:r>
            <a:endParaRPr lang="ru-RU" sz="1600" dirty="0" smtClean="0">
              <a:solidFill>
                <a:schemeClr val="tx1"/>
              </a:solidFill>
              <a:latin typeface="Arial Black" pitchFamily="34" charset="0"/>
              <a:cs typeface="Arial" pitchFamily="34" charset="0"/>
            </a:endParaRPr>
          </a:p>
          <a:p>
            <a:pPr lvl="0" defTabSz="914400" eaLnBrk="0" hangingPunct="0">
              <a:buClrTx/>
              <a:buSzTx/>
              <a:buFontTx/>
              <a:buChar char="•"/>
              <a:tabLst>
                <a:tab pos="457200" algn="l"/>
              </a:tabLst>
            </a:pPr>
            <a:r>
              <a:rPr lang="ru-RU" sz="1600" dirty="0" smtClean="0">
                <a:solidFill>
                  <a:srgbClr val="303F50"/>
                </a:solidFill>
                <a:latin typeface="Arial Black" pitchFamily="34" charset="0"/>
                <a:ea typeface="Times New Roman" pitchFamily="18" charset="0"/>
                <a:cs typeface="Times New Roman" pitchFamily="18" charset="0"/>
              </a:rPr>
              <a:t>Емкость целесообразно заполнять водой до уровня не ниже 7-10 см, чтобы малышам было удобно наполнять водой бутылочки, опуская их на дно, зачерпывать воду, и чтобы была возможность разнообразить игровые действия детей.</a:t>
            </a:r>
            <a:endParaRPr lang="ru-RU" sz="1600" dirty="0" smtClean="0">
              <a:solidFill>
                <a:schemeClr val="tx1"/>
              </a:solidFill>
              <a:latin typeface="Arial Black" pitchFamily="34" charset="0"/>
              <a:cs typeface="Arial" pitchFamily="34" charset="0"/>
            </a:endParaRPr>
          </a:p>
          <a:p>
            <a:pPr lvl="0" defTabSz="914400" eaLnBrk="0" hangingPunct="0">
              <a:buClrTx/>
              <a:buSzTx/>
              <a:buFontTx/>
              <a:buChar char="•"/>
              <a:tabLst>
                <a:tab pos="457200" algn="l"/>
              </a:tabLst>
            </a:pPr>
            <a:r>
              <a:rPr lang="ru-RU" sz="1600" dirty="0" smtClean="0">
                <a:solidFill>
                  <a:srgbClr val="303F50"/>
                </a:solidFill>
                <a:latin typeface="Arial Black" pitchFamily="34" charset="0"/>
                <a:ea typeface="Times New Roman" pitchFamily="18" charset="0"/>
                <a:cs typeface="Times New Roman" pitchFamily="18" charset="0"/>
              </a:rPr>
              <a:t>Рядом должны находиться сухие тряпочки, салфетки, которыми можно воспользоваться в самых разных ситуациях.</a:t>
            </a:r>
            <a:endParaRPr lang="ru-RU" sz="1600" dirty="0" smtClean="0">
              <a:solidFill>
                <a:schemeClr val="tx1"/>
              </a:solidFill>
              <a:latin typeface="Arial Black" pitchFamily="34" charset="0"/>
              <a:cs typeface="Arial" pitchFamily="34" charset="0"/>
            </a:endParaRPr>
          </a:p>
          <a:p>
            <a:pPr lvl="0" defTabSz="914400" eaLnBrk="0" hangingPunct="0">
              <a:buClrTx/>
              <a:buSzTx/>
              <a:buFontTx/>
              <a:buChar char="•"/>
              <a:tabLst>
                <a:tab pos="457200" algn="l"/>
              </a:tabLst>
            </a:pPr>
            <a:r>
              <a:rPr lang="ru-RU" sz="1600" dirty="0" smtClean="0">
                <a:solidFill>
                  <a:srgbClr val="303F50"/>
                </a:solidFill>
                <a:latin typeface="Arial Black" pitchFamily="34" charset="0"/>
                <a:ea typeface="Times New Roman" pitchFamily="18" charset="0"/>
                <a:cs typeface="Times New Roman" pitchFamily="18" charset="0"/>
              </a:rPr>
              <a:t>Материалы должны быть размещены так, чтобы ими было легко воспользоваться и взрослому, и детям. Их можно хранить в пластиковых контейнерах с отверстиями, тазиках, на подносах. А после окончания игр с водой следует раскладывать все мокрые предметы на полотенце для просушки.</a:t>
            </a:r>
            <a:endParaRPr lang="ru-RU" sz="3600" dirty="0" smtClean="0">
              <a:solidFill>
                <a:schemeClr val="tx1"/>
              </a:solidFill>
              <a:latin typeface="Arial Black"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86624-Sepik"/>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a:xfrm>
            <a:off x="0" y="0"/>
            <a:ext cx="9144000" cy="6858000"/>
          </a:xfrm>
          <a:prstGeom prst="rect">
            <a:avLst/>
          </a:prstGeom>
          <a:noFill/>
        </p:spPr>
      </p:pic>
      <p:pic>
        <p:nvPicPr>
          <p:cNvPr id="6" name="Рисунок 5" descr="DSC_0236.JPG"/>
          <p:cNvPicPr>
            <a:picLocks noChangeAspect="1"/>
          </p:cNvPicPr>
          <p:nvPr/>
        </p:nvPicPr>
        <p:blipFill>
          <a:blip r:embed="rId3" cstate="print"/>
          <a:srcRect r="14062"/>
          <a:stretch>
            <a:fillRect/>
          </a:stretch>
        </p:blipFill>
        <p:spPr>
          <a:xfrm>
            <a:off x="4500562" y="0"/>
            <a:ext cx="4000496" cy="3116230"/>
          </a:xfrm>
          <a:prstGeom prst="rect">
            <a:avLst/>
          </a:prstGeom>
        </p:spPr>
      </p:pic>
      <p:pic>
        <p:nvPicPr>
          <p:cNvPr id="7" name="Рисунок 6" descr="DSC_0238.JPG"/>
          <p:cNvPicPr>
            <a:picLocks noChangeAspect="1"/>
          </p:cNvPicPr>
          <p:nvPr/>
        </p:nvPicPr>
        <p:blipFill>
          <a:blip r:embed="rId4" cstate="print"/>
          <a:srcRect r="22656"/>
          <a:stretch>
            <a:fillRect/>
          </a:stretch>
        </p:blipFill>
        <p:spPr>
          <a:xfrm>
            <a:off x="0" y="3210029"/>
            <a:ext cx="4214810" cy="3647971"/>
          </a:xfrm>
          <a:prstGeom prst="rect">
            <a:avLst/>
          </a:prstGeom>
        </p:spPr>
      </p:pic>
      <p:sp>
        <p:nvSpPr>
          <p:cNvPr id="8" name="Прямоугольник 7"/>
          <p:cNvSpPr/>
          <p:nvPr/>
        </p:nvSpPr>
        <p:spPr>
          <a:xfrm>
            <a:off x="4357686" y="3357562"/>
            <a:ext cx="4786314" cy="3416320"/>
          </a:xfrm>
          <a:prstGeom prst="rect">
            <a:avLst/>
          </a:prstGeom>
          <a:solidFill>
            <a:schemeClr val="tx2">
              <a:lumMod val="20000"/>
              <a:lumOff val="80000"/>
            </a:schemeClr>
          </a:solidFill>
        </p:spPr>
        <p:txBody>
          <a:bodyPr wrap="square">
            <a:spAutoFit/>
          </a:bodyPr>
          <a:lstStyle/>
          <a:p>
            <a:r>
              <a:rPr lang="ru-RU" b="1" dirty="0" smtClean="0">
                <a:solidFill>
                  <a:srgbClr val="C00000"/>
                </a:solidFill>
              </a:rPr>
              <a:t>Оборудование: </a:t>
            </a:r>
            <a:r>
              <a:rPr lang="ru-RU" b="1" dirty="0" smtClean="0"/>
              <a:t>набор  предметов из разных материалов.   </a:t>
            </a:r>
          </a:p>
          <a:p>
            <a:r>
              <a:rPr lang="ru-RU" b="1" dirty="0" smtClean="0">
                <a:solidFill>
                  <a:srgbClr val="C00000"/>
                </a:solidFill>
              </a:rPr>
              <a:t>Содержание </a:t>
            </a:r>
            <a:r>
              <a:rPr lang="ru-RU" b="1" dirty="0" smtClean="0"/>
              <a:t>:Воспитатель предлагает детям постепенно опускать все предметы в воду:  «Какой красивый кораблик! Он готов отправиться в путешествие, в плавание. Отпусти его в воду, пусть плывет. Как много у нас предметов давай их тоже отпустим, они хотят плавать». Во время игры воспитатель просит малыша называть предметы, опускаемые в воду. Комментировать действия предметов (тонет, плывет, мокнет)</a:t>
            </a:r>
            <a:endParaRPr lang="ru-RU" b="1" dirty="0"/>
          </a:p>
        </p:txBody>
      </p:sp>
      <p:sp>
        <p:nvSpPr>
          <p:cNvPr id="9" name="Прямоугольник 8"/>
          <p:cNvSpPr/>
          <p:nvPr/>
        </p:nvSpPr>
        <p:spPr>
          <a:xfrm>
            <a:off x="857224" y="857232"/>
            <a:ext cx="2786082" cy="1754326"/>
          </a:xfrm>
          <a:prstGeom prst="rect">
            <a:avLst/>
          </a:prstGeom>
          <a:solidFill>
            <a:schemeClr val="tx2">
              <a:lumMod val="20000"/>
              <a:lumOff val="80000"/>
            </a:schemeClr>
          </a:solidFill>
        </p:spPr>
        <p:txBody>
          <a:bodyPr wrap="square">
            <a:spAutoFit/>
          </a:bodyPr>
          <a:lstStyle/>
          <a:p>
            <a:pPr algn="ctr"/>
            <a:r>
              <a:rPr lang="ru-RU" dirty="0" smtClean="0">
                <a:latin typeface="Arial Black" pitchFamily="34" charset="0"/>
              </a:rPr>
              <a:t>Игра « Что как плавает?» </a:t>
            </a:r>
          </a:p>
          <a:p>
            <a:pPr algn="ctr"/>
            <a:r>
              <a:rPr lang="ru-RU" dirty="0" smtClean="0">
                <a:latin typeface="Arial Black" pitchFamily="34" charset="0"/>
              </a:rPr>
              <a:t>Цель: Знакомство детей со свойствами материалов. </a:t>
            </a:r>
            <a:endParaRPr lang="ru-RU" dirty="0">
              <a:latin typeface="Arial Black"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86624-Sepik"/>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a:xfrm>
            <a:off x="0" y="0"/>
            <a:ext cx="9144000" cy="6858000"/>
          </a:xfrm>
          <a:prstGeom prst="rect">
            <a:avLst/>
          </a:prstGeom>
          <a:noFill/>
        </p:spPr>
      </p:pic>
      <p:sp>
        <p:nvSpPr>
          <p:cNvPr id="3" name="Прямоугольник 2"/>
          <p:cNvSpPr/>
          <p:nvPr/>
        </p:nvSpPr>
        <p:spPr>
          <a:xfrm>
            <a:off x="285720" y="642918"/>
            <a:ext cx="4857784" cy="5355312"/>
          </a:xfrm>
          <a:prstGeom prst="rect">
            <a:avLst/>
          </a:prstGeom>
          <a:solidFill>
            <a:schemeClr val="tx2">
              <a:lumMod val="20000"/>
              <a:lumOff val="80000"/>
            </a:schemeClr>
          </a:solidFill>
        </p:spPr>
        <p:txBody>
          <a:bodyPr wrap="square">
            <a:spAutoFit/>
          </a:bodyPr>
          <a:lstStyle/>
          <a:p>
            <a:r>
              <a:rPr lang="ru-RU" dirty="0" smtClean="0">
                <a:solidFill>
                  <a:srgbClr val="C00000"/>
                </a:solidFill>
                <a:latin typeface="Arial Black" pitchFamily="34" charset="0"/>
              </a:rPr>
              <a:t>Игра « Капитаны». </a:t>
            </a:r>
          </a:p>
          <a:p>
            <a:r>
              <a:rPr lang="ru-RU" dirty="0" smtClean="0">
                <a:solidFill>
                  <a:srgbClr val="C00000"/>
                </a:solidFill>
                <a:latin typeface="Arial Black" pitchFamily="34" charset="0"/>
              </a:rPr>
              <a:t>Цель: </a:t>
            </a:r>
            <a:r>
              <a:rPr lang="ru-RU" dirty="0" smtClean="0">
                <a:latin typeface="Arial Black" pitchFamily="34" charset="0"/>
              </a:rPr>
              <a:t>активизация мышц губ, формирование умения чередовать длительный, плавный, сильный выдохи. </a:t>
            </a:r>
          </a:p>
          <a:p>
            <a:r>
              <a:rPr lang="ru-RU" dirty="0" smtClean="0">
                <a:solidFill>
                  <a:srgbClr val="C00000"/>
                </a:solidFill>
                <a:latin typeface="Arial Black" pitchFamily="34" charset="0"/>
              </a:rPr>
              <a:t>Содержание. </a:t>
            </a:r>
            <a:r>
              <a:rPr lang="ru-RU" dirty="0" smtClean="0">
                <a:latin typeface="Arial Black" pitchFamily="34" charset="0"/>
              </a:rPr>
              <a:t>Воспитатель наполняет ёмкость водой, дети опускают бумажные кораблики. Взрослый предлагает детям прокатиться на кораблике от одного до другого берега.  Объясняет, что для того, чтобы кораблик двигался, нужно дуть на него. Можно дуть просто, вытягивая губы трубочкой, не надувая щеки. Показывает, как это делать. Обращает внимание ребенка на звук, который при этом получается: «Ф». Дети повторяют. </a:t>
            </a:r>
            <a:endParaRPr lang="ru-RU" dirty="0">
              <a:latin typeface="Arial Black" pitchFamily="34" charset="0"/>
            </a:endParaRPr>
          </a:p>
        </p:txBody>
      </p:sp>
      <p:pic>
        <p:nvPicPr>
          <p:cNvPr id="4" name="Рисунок 3" descr="DSC_0242.JPG"/>
          <p:cNvPicPr>
            <a:picLocks noChangeAspect="1"/>
          </p:cNvPicPr>
          <p:nvPr/>
        </p:nvPicPr>
        <p:blipFill>
          <a:blip r:embed="rId3" cstate="print"/>
          <a:stretch>
            <a:fillRect/>
          </a:stretch>
        </p:blipFill>
        <p:spPr>
          <a:xfrm>
            <a:off x="5515655" y="785794"/>
            <a:ext cx="3628345" cy="242889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186624-Sepik"/>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a:xfrm>
            <a:off x="0" y="0"/>
            <a:ext cx="9144000" cy="6858000"/>
          </a:xfrm>
          <a:prstGeom prst="rect">
            <a:avLst/>
          </a:prstGeom>
          <a:noFill/>
        </p:spPr>
      </p:pic>
      <p:pic>
        <p:nvPicPr>
          <p:cNvPr id="4" name="Рисунок 3" descr="DSC_0241.JPG"/>
          <p:cNvPicPr>
            <a:picLocks noChangeAspect="1"/>
          </p:cNvPicPr>
          <p:nvPr/>
        </p:nvPicPr>
        <p:blipFill>
          <a:blip r:embed="rId3" cstate="print"/>
          <a:stretch>
            <a:fillRect/>
          </a:stretch>
        </p:blipFill>
        <p:spPr>
          <a:xfrm>
            <a:off x="0" y="0"/>
            <a:ext cx="4802186" cy="3214686"/>
          </a:xfrm>
          <a:prstGeom prst="rect">
            <a:avLst/>
          </a:prstGeom>
        </p:spPr>
      </p:pic>
      <p:pic>
        <p:nvPicPr>
          <p:cNvPr id="6" name="Рисунок 5" descr="DSC_0243.JPG"/>
          <p:cNvPicPr>
            <a:picLocks noChangeAspect="1"/>
          </p:cNvPicPr>
          <p:nvPr/>
        </p:nvPicPr>
        <p:blipFill>
          <a:blip r:embed="rId4" cstate="print"/>
          <a:srcRect r="14843"/>
          <a:stretch>
            <a:fillRect/>
          </a:stretch>
        </p:blipFill>
        <p:spPr>
          <a:xfrm>
            <a:off x="4929190" y="0"/>
            <a:ext cx="4214810" cy="3313293"/>
          </a:xfrm>
          <a:prstGeom prst="rect">
            <a:avLst/>
          </a:prstGeom>
        </p:spPr>
      </p:pic>
      <p:pic>
        <p:nvPicPr>
          <p:cNvPr id="27649" name="Picture 1" descr="C:\Users\1\Desktop\DCIM\100D3000\DSC_0246.JPG"/>
          <p:cNvPicPr>
            <a:picLocks noChangeAspect="1" noChangeArrowheads="1"/>
          </p:cNvPicPr>
          <p:nvPr/>
        </p:nvPicPr>
        <p:blipFill>
          <a:blip r:embed="rId5" cstate="print"/>
          <a:srcRect/>
          <a:stretch>
            <a:fillRect/>
          </a:stretch>
        </p:blipFill>
        <p:spPr bwMode="auto">
          <a:xfrm>
            <a:off x="0" y="3481432"/>
            <a:ext cx="5043482" cy="337656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86624-Sepik"/>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a:xfrm>
            <a:off x="0" y="0"/>
            <a:ext cx="9144000" cy="6858000"/>
          </a:xfrm>
          <a:prstGeom prst="rect">
            <a:avLst/>
          </a:prstGeom>
          <a:noFill/>
        </p:spPr>
      </p:pic>
      <p:pic>
        <p:nvPicPr>
          <p:cNvPr id="5" name="Рисунок 4" descr="DSC_0247.JPG"/>
          <p:cNvPicPr>
            <a:picLocks noChangeAspect="1"/>
          </p:cNvPicPr>
          <p:nvPr/>
        </p:nvPicPr>
        <p:blipFill>
          <a:blip r:embed="rId3" cstate="print"/>
          <a:srcRect l="9375" r="24219"/>
          <a:stretch>
            <a:fillRect/>
          </a:stretch>
        </p:blipFill>
        <p:spPr>
          <a:xfrm>
            <a:off x="5643570" y="0"/>
            <a:ext cx="3047241" cy="3071810"/>
          </a:xfrm>
          <a:prstGeom prst="rect">
            <a:avLst/>
          </a:prstGeom>
        </p:spPr>
      </p:pic>
      <p:pic>
        <p:nvPicPr>
          <p:cNvPr id="6" name="Рисунок 5" descr="DSC_0251.JPG"/>
          <p:cNvPicPr>
            <a:picLocks noChangeAspect="1"/>
          </p:cNvPicPr>
          <p:nvPr/>
        </p:nvPicPr>
        <p:blipFill>
          <a:blip r:embed="rId4" cstate="print"/>
          <a:srcRect l="6250" r="7031"/>
          <a:stretch>
            <a:fillRect/>
          </a:stretch>
        </p:blipFill>
        <p:spPr>
          <a:xfrm>
            <a:off x="0" y="3273545"/>
            <a:ext cx="4643438" cy="3584455"/>
          </a:xfrm>
          <a:prstGeom prst="rect">
            <a:avLst/>
          </a:prstGeom>
        </p:spPr>
      </p:pic>
      <p:sp>
        <p:nvSpPr>
          <p:cNvPr id="9" name="Прямоугольник 8"/>
          <p:cNvSpPr/>
          <p:nvPr/>
        </p:nvSpPr>
        <p:spPr>
          <a:xfrm>
            <a:off x="214282" y="1"/>
            <a:ext cx="4714908" cy="3139321"/>
          </a:xfrm>
          <a:prstGeom prst="rect">
            <a:avLst/>
          </a:prstGeom>
          <a:solidFill>
            <a:schemeClr val="tx2">
              <a:lumMod val="20000"/>
              <a:lumOff val="80000"/>
            </a:schemeClr>
          </a:solidFill>
        </p:spPr>
        <p:txBody>
          <a:bodyPr wrap="square">
            <a:spAutoFit/>
          </a:bodyPr>
          <a:lstStyle/>
          <a:p>
            <a:pPr algn="ctr"/>
            <a:endParaRPr lang="ru-RU" b="1" dirty="0" smtClean="0"/>
          </a:p>
          <a:p>
            <a:pPr algn="ctr"/>
            <a:r>
              <a:rPr lang="ru-RU" b="1" dirty="0" smtClean="0">
                <a:solidFill>
                  <a:srgbClr val="C00000"/>
                </a:solidFill>
                <a:latin typeface="Arial Black" pitchFamily="34" charset="0"/>
              </a:rPr>
              <a:t>Игра» Плавает или тонет»</a:t>
            </a:r>
            <a:r>
              <a:rPr lang="ru-RU" b="1" dirty="0" smtClean="0"/>
              <a:t/>
            </a:r>
            <a:br>
              <a:rPr lang="ru-RU" b="1" dirty="0" smtClean="0"/>
            </a:br>
            <a:r>
              <a:rPr lang="ru-RU" b="1" dirty="0" smtClean="0">
                <a:solidFill>
                  <a:srgbClr val="C00000"/>
                </a:solidFill>
              </a:rPr>
              <a:t>Цель: </a:t>
            </a:r>
            <a:r>
              <a:rPr lang="ru-RU" b="1" dirty="0" smtClean="0"/>
              <a:t>знакомство детей со свойствами различных материалов (шары, камешки, орешки, ракушки, небольшие шишки и т. </a:t>
            </a:r>
            <a:r>
              <a:rPr lang="ru-RU" b="1" dirty="0" err="1" smtClean="0"/>
              <a:t>д</a:t>
            </a:r>
            <a:r>
              <a:rPr lang="ru-RU" b="1" dirty="0" smtClean="0"/>
              <a:t>); формировать умение играть с водой, с разными игрушками, закрепить такие понятия, как «тонет - тяжелый», «не тонет – легкий»; расширить словарный запас. </a:t>
            </a:r>
          </a:p>
          <a:p>
            <a:pPr algn="ctr"/>
            <a:endParaRPr lang="ru-RU" dirty="0" smtClean="0">
              <a:latin typeface="Arial Black" pitchFamily="34" charset="0"/>
            </a:endParaRPr>
          </a:p>
          <a:p>
            <a:pPr algn="ctr"/>
            <a:r>
              <a:rPr lang="ru-RU" dirty="0" smtClean="0">
                <a:latin typeface="Arial Black" pitchFamily="34" charset="0"/>
              </a:rPr>
              <a:t> </a:t>
            </a:r>
            <a:endParaRPr lang="ru-RU" dirty="0">
              <a:latin typeface="Arial Black" pitchFamily="34" charset="0"/>
            </a:endParaRPr>
          </a:p>
        </p:txBody>
      </p:sp>
      <p:pic>
        <p:nvPicPr>
          <p:cNvPr id="10" name="Рисунок 9" descr="DSC_0249.JPG"/>
          <p:cNvPicPr>
            <a:picLocks noChangeAspect="1"/>
          </p:cNvPicPr>
          <p:nvPr/>
        </p:nvPicPr>
        <p:blipFill>
          <a:blip r:embed="rId5" cstate="print"/>
          <a:srcRect l="2343" r="16406"/>
          <a:stretch>
            <a:fillRect/>
          </a:stretch>
        </p:blipFill>
        <p:spPr>
          <a:xfrm>
            <a:off x="4929190" y="3385428"/>
            <a:ext cx="4214810" cy="347257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186624-Sepik"/>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a:xfrm>
            <a:off x="0" y="0"/>
            <a:ext cx="9144000" cy="6858000"/>
          </a:xfrm>
          <a:prstGeom prst="rect">
            <a:avLst/>
          </a:prstGeom>
          <a:noFill/>
        </p:spPr>
      </p:pic>
      <p:pic>
        <p:nvPicPr>
          <p:cNvPr id="6" name="Рисунок 5" descr="81088064.jpg"/>
          <p:cNvPicPr>
            <a:picLocks noChangeAspect="1"/>
          </p:cNvPicPr>
          <p:nvPr/>
        </p:nvPicPr>
        <p:blipFill>
          <a:blip r:embed="rId3"/>
          <a:stretch>
            <a:fillRect/>
          </a:stretch>
        </p:blipFill>
        <p:spPr>
          <a:xfrm>
            <a:off x="0" y="-1"/>
            <a:ext cx="9144000" cy="6858001"/>
          </a:xfrm>
          <a:prstGeom prst="rect">
            <a:avLst/>
          </a:prstGeom>
        </p:spPr>
      </p:pic>
      <p:sp>
        <p:nvSpPr>
          <p:cNvPr id="7" name="Прямоугольник 6"/>
          <p:cNvSpPr/>
          <p:nvPr/>
        </p:nvSpPr>
        <p:spPr>
          <a:xfrm>
            <a:off x="1714480" y="3929066"/>
            <a:ext cx="6643734" cy="646331"/>
          </a:xfrm>
          <a:prstGeom prst="rect">
            <a:avLst/>
          </a:prstGeom>
        </p:spPr>
        <p:txBody>
          <a:bodyPr wrap="square">
            <a:spAutoFit/>
          </a:bodyPr>
          <a:lstStyle/>
          <a:p>
            <a:r>
              <a:rPr lang="ru-RU" sz="3600" dirty="0" smtClean="0">
                <a:solidFill>
                  <a:srgbClr val="C00000"/>
                </a:solidFill>
                <a:latin typeface="Arial Black" pitchFamily="34" charset="0"/>
              </a:rPr>
              <a:t>Спасибо за внимание!!!</a:t>
            </a:r>
            <a:endParaRPr lang="ru-RU"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86624-Sepik"/>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a:xfrm>
            <a:off x="0" y="0"/>
            <a:ext cx="9144000" cy="6858000"/>
          </a:xfrm>
          <a:prstGeom prst="rect">
            <a:avLst/>
          </a:prstGeom>
          <a:noFill/>
        </p:spPr>
      </p:pic>
      <p:sp>
        <p:nvSpPr>
          <p:cNvPr id="3" name="Горизонтальный свиток 2"/>
          <p:cNvSpPr/>
          <p:nvPr/>
        </p:nvSpPr>
        <p:spPr>
          <a:xfrm>
            <a:off x="357158" y="142852"/>
            <a:ext cx="8358246" cy="6715148"/>
          </a:xfrm>
          <a:prstGeom prst="horizont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2000" dirty="0" smtClean="0">
                <a:solidFill>
                  <a:srgbClr val="002060"/>
                </a:solidFill>
                <a:latin typeface="Arial Black" pitchFamily="34" charset="0"/>
              </a:rPr>
              <a:t>ЧТО НУЖНО ДЛЯ ИГРЫ В ПЕСОК? </a:t>
            </a:r>
            <a:br>
              <a:rPr lang="ru-RU" sz="2000" dirty="0" smtClean="0">
                <a:solidFill>
                  <a:srgbClr val="002060"/>
                </a:solidFill>
                <a:latin typeface="Arial Black" pitchFamily="34" charset="0"/>
              </a:rPr>
            </a:br>
            <a:r>
              <a:rPr lang="ru-RU" sz="2000" dirty="0" smtClean="0">
                <a:solidFill>
                  <a:srgbClr val="002060"/>
                </a:solidFill>
                <a:latin typeface="Arial Black" pitchFamily="34" charset="0"/>
              </a:rPr>
              <a:t>Что нужно для игры в песок? А нужно, в сущности, так мало:</a:t>
            </a:r>
            <a:br>
              <a:rPr lang="ru-RU" sz="2000" dirty="0" smtClean="0">
                <a:solidFill>
                  <a:srgbClr val="002060"/>
                </a:solidFill>
                <a:latin typeface="Arial Black" pitchFamily="34" charset="0"/>
              </a:rPr>
            </a:br>
            <a:r>
              <a:rPr lang="ru-RU" sz="2000" dirty="0" smtClean="0">
                <a:solidFill>
                  <a:srgbClr val="002060"/>
                </a:solidFill>
                <a:latin typeface="Arial Black" pitchFamily="34" charset="0"/>
              </a:rPr>
              <a:t>Любовь, желанье, доброта, чтоб вера в детство не пропала.</a:t>
            </a:r>
            <a:br>
              <a:rPr lang="ru-RU" sz="2000" dirty="0" smtClean="0">
                <a:solidFill>
                  <a:srgbClr val="002060"/>
                </a:solidFill>
                <a:latin typeface="Arial Black" pitchFamily="34" charset="0"/>
              </a:rPr>
            </a:br>
            <a:r>
              <a:rPr lang="ru-RU" sz="2000" dirty="0" smtClean="0">
                <a:solidFill>
                  <a:srgbClr val="002060"/>
                </a:solidFill>
                <a:latin typeface="Arial Black" pitchFamily="34" charset="0"/>
              </a:rPr>
              <a:t>Ящик из стола покрасим </a:t>
            </a:r>
            <a:r>
              <a:rPr lang="ru-RU" sz="2000" dirty="0" err="1" smtClean="0">
                <a:solidFill>
                  <a:srgbClr val="002060"/>
                </a:solidFill>
                <a:latin typeface="Arial Black" pitchFamily="34" charset="0"/>
              </a:rPr>
              <a:t>голубою</a:t>
            </a:r>
            <a:r>
              <a:rPr lang="ru-RU" sz="2000" dirty="0" smtClean="0">
                <a:solidFill>
                  <a:srgbClr val="002060"/>
                </a:solidFill>
                <a:latin typeface="Arial Black" pitchFamily="34" charset="0"/>
              </a:rPr>
              <a:t> краской.</a:t>
            </a:r>
            <a:br>
              <a:rPr lang="ru-RU" sz="2000" dirty="0" smtClean="0">
                <a:solidFill>
                  <a:srgbClr val="002060"/>
                </a:solidFill>
                <a:latin typeface="Arial Black" pitchFamily="34" charset="0"/>
              </a:rPr>
            </a:br>
            <a:r>
              <a:rPr lang="ru-RU" sz="2000" dirty="0" smtClean="0">
                <a:solidFill>
                  <a:srgbClr val="002060"/>
                </a:solidFill>
                <a:latin typeface="Arial Black" pitchFamily="34" charset="0"/>
              </a:rPr>
              <a:t>Горсть золотистого песка туда вольётся дивной сказкой.</a:t>
            </a:r>
            <a:br>
              <a:rPr lang="ru-RU" sz="2000" dirty="0" smtClean="0">
                <a:solidFill>
                  <a:srgbClr val="002060"/>
                </a:solidFill>
                <a:latin typeface="Arial Black" pitchFamily="34" charset="0"/>
              </a:rPr>
            </a:br>
            <a:r>
              <a:rPr lang="ru-RU" sz="2000" dirty="0" smtClean="0">
                <a:solidFill>
                  <a:srgbClr val="002060"/>
                </a:solidFill>
                <a:latin typeface="Arial Black" pitchFamily="34" charset="0"/>
              </a:rPr>
              <a:t>Игрушек маленький набор возьмём в игру… </a:t>
            </a:r>
            <a:br>
              <a:rPr lang="ru-RU" sz="2000" dirty="0" smtClean="0">
                <a:solidFill>
                  <a:srgbClr val="002060"/>
                </a:solidFill>
                <a:latin typeface="Arial Black" pitchFamily="34" charset="0"/>
              </a:rPr>
            </a:br>
            <a:r>
              <a:rPr lang="ru-RU" sz="2000" dirty="0" smtClean="0">
                <a:solidFill>
                  <a:srgbClr val="002060"/>
                </a:solidFill>
                <a:latin typeface="Arial Black" pitchFamily="34" charset="0"/>
              </a:rPr>
              <a:t>Подобно Богу, мы создадим свой мир чудес,</a:t>
            </a:r>
            <a:br>
              <a:rPr lang="ru-RU" sz="2000" dirty="0" smtClean="0">
                <a:solidFill>
                  <a:srgbClr val="002060"/>
                </a:solidFill>
                <a:latin typeface="Arial Black" pitchFamily="34" charset="0"/>
              </a:rPr>
            </a:br>
            <a:r>
              <a:rPr lang="ru-RU" sz="2000" dirty="0" smtClean="0">
                <a:solidFill>
                  <a:srgbClr val="002060"/>
                </a:solidFill>
                <a:latin typeface="Arial Black" pitchFamily="34" charset="0"/>
              </a:rPr>
              <a:t>Пройдя ПОЗНАНИЯ дорогу!</a:t>
            </a:r>
            <a:br>
              <a:rPr lang="ru-RU" sz="2000" dirty="0" smtClean="0">
                <a:solidFill>
                  <a:srgbClr val="002060"/>
                </a:solidFill>
                <a:latin typeface="Arial Black" pitchFamily="34" charset="0"/>
              </a:rPr>
            </a:br>
            <a:r>
              <a:rPr lang="ru-RU" sz="2000" dirty="0" smtClean="0">
                <a:solidFill>
                  <a:srgbClr val="002060"/>
                </a:solidFill>
                <a:latin typeface="Arial Black" pitchFamily="34" charset="0"/>
              </a:rPr>
              <a:t>                                                           (Т. </a:t>
            </a:r>
            <a:r>
              <a:rPr lang="ru-RU" sz="2000" dirty="0" err="1" smtClean="0">
                <a:solidFill>
                  <a:srgbClr val="002060"/>
                </a:solidFill>
                <a:latin typeface="Arial Black" pitchFamily="34" charset="0"/>
              </a:rPr>
              <a:t>Грабенко</a:t>
            </a:r>
            <a:r>
              <a:rPr lang="ru-RU" sz="2000" dirty="0" smtClean="0">
                <a:solidFill>
                  <a:srgbClr val="002060"/>
                </a:solidFill>
                <a:latin typeface="Arial Black" pitchFamily="34"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86624-Sepik"/>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a:xfrm>
            <a:off x="0" y="0"/>
            <a:ext cx="9144000" cy="6858000"/>
          </a:xfrm>
          <a:prstGeom prst="rect">
            <a:avLst/>
          </a:prstGeom>
          <a:noFill/>
        </p:spPr>
      </p:pic>
      <p:sp>
        <p:nvSpPr>
          <p:cNvPr id="3" name="TextBox 2"/>
          <p:cNvSpPr txBox="1"/>
          <p:nvPr/>
        </p:nvSpPr>
        <p:spPr>
          <a:xfrm>
            <a:off x="3214678" y="642918"/>
            <a:ext cx="2954655" cy="523220"/>
          </a:xfrm>
          <a:prstGeom prst="rect">
            <a:avLst/>
          </a:prstGeom>
          <a:noFill/>
        </p:spPr>
        <p:txBody>
          <a:bodyPr wrap="none" rtlCol="0">
            <a:spAutoFit/>
          </a:bodyPr>
          <a:lstStyle/>
          <a:p>
            <a:r>
              <a:rPr lang="ru-RU" sz="2800" dirty="0" smtClean="0">
                <a:solidFill>
                  <a:srgbClr val="C00000"/>
                </a:solidFill>
                <a:latin typeface="Arial Black" pitchFamily="34" charset="0"/>
              </a:rPr>
              <a:t>Актуальность</a:t>
            </a:r>
            <a:endParaRPr lang="ru-RU" sz="2800" dirty="0">
              <a:solidFill>
                <a:srgbClr val="C00000"/>
              </a:solidFill>
              <a:latin typeface="Arial Black" pitchFamily="34" charset="0"/>
            </a:endParaRPr>
          </a:p>
        </p:txBody>
      </p:sp>
      <p:sp>
        <p:nvSpPr>
          <p:cNvPr id="4" name="Прямоугольник 3"/>
          <p:cNvSpPr/>
          <p:nvPr/>
        </p:nvSpPr>
        <p:spPr>
          <a:xfrm>
            <a:off x="1000100" y="1142984"/>
            <a:ext cx="7715304" cy="5324535"/>
          </a:xfrm>
          <a:prstGeom prst="rect">
            <a:avLst/>
          </a:prstGeom>
        </p:spPr>
        <p:txBody>
          <a:bodyPr wrap="square">
            <a:spAutoFit/>
          </a:bodyPr>
          <a:lstStyle/>
          <a:p>
            <a:r>
              <a:rPr lang="ru-RU" sz="2000" b="1" dirty="0" smtClean="0"/>
              <a:t> Актуальность связана с тем, что в  последние годы в системе воспитания и обучения стала прослеживаться тенденция к интеллектуальному развитию ребёнка, но при этом развитию эмоциональной сферы часто уделяется недостаточное внимание.  При решении этих проблем одним из наиболее популярных методов психологической помощи детям является песочная терапия.  Благодаря этому относительно новому методу, у ребенка развивается способность к самовыражению и творческому восприятию мира. В сочетании с пальчиковой гимнастикой, драматизацией и мимическими этюдами, занятия с песком  позволяют гармонизировать эмоциональное состояние ребенка, развивать все познавательные процессы и сенсомоторные навыки. В условиях детского сада и школы не только психолог может использовать песок , но и педагоги, которые могут проводить развивающие игры  с песком. Развивающие занятия на песке эффективнее, чем стандартные приёмы обучения.</a:t>
            </a:r>
            <a:endParaRPr lang="ru-RU" sz="2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86624-Sepik"/>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a:xfrm>
            <a:off x="0" y="0"/>
            <a:ext cx="9144000" cy="6858000"/>
          </a:xfrm>
          <a:prstGeom prst="rect">
            <a:avLst/>
          </a:prstGeom>
          <a:noFill/>
        </p:spPr>
      </p:pic>
      <p:sp>
        <p:nvSpPr>
          <p:cNvPr id="3" name="Горизонтальный свиток 2"/>
          <p:cNvSpPr/>
          <p:nvPr/>
        </p:nvSpPr>
        <p:spPr>
          <a:xfrm>
            <a:off x="357158" y="142852"/>
            <a:ext cx="8501122" cy="6715148"/>
          </a:xfrm>
          <a:prstGeom prst="horizont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defTabSz="914400">
              <a:buClrTx/>
              <a:buSzTx/>
              <a:tabLst>
                <a:tab pos="457200" algn="l"/>
              </a:tabLst>
            </a:pPr>
            <a:r>
              <a:rPr lang="ru-RU" sz="1600" dirty="0" smtClean="0">
                <a:solidFill>
                  <a:srgbClr val="002060"/>
                </a:solidFill>
                <a:latin typeface="Arial Black" pitchFamily="34" charset="0"/>
                <a:ea typeface="Times New Roman" pitchFamily="18" charset="0"/>
                <a:cs typeface="Times New Roman" pitchFamily="18" charset="0"/>
              </a:rPr>
              <a:t>Использование игр с песком и водой в работе с дошкольниками позволяет реализовать следующие</a:t>
            </a:r>
            <a:r>
              <a:rPr lang="ru-RU" sz="1600" dirty="0" smtClean="0">
                <a:solidFill>
                  <a:srgbClr val="FF0000"/>
                </a:solidFill>
                <a:latin typeface="Arial Black" pitchFamily="34" charset="0"/>
                <a:ea typeface="Times New Roman" pitchFamily="18" charset="0"/>
                <a:cs typeface="Times New Roman" pitchFamily="18" charset="0"/>
              </a:rPr>
              <a:t> </a:t>
            </a:r>
            <a:r>
              <a:rPr lang="ru-RU" sz="1600" b="1" dirty="0" smtClean="0">
                <a:solidFill>
                  <a:srgbClr val="FF0000"/>
                </a:solidFill>
                <a:latin typeface="Arial Black" pitchFamily="34" charset="0"/>
                <a:ea typeface="Times New Roman" pitchFamily="18" charset="0"/>
                <a:cs typeface="Times New Roman" pitchFamily="18" charset="0"/>
              </a:rPr>
              <a:t>задачи:</a:t>
            </a:r>
            <a:endParaRPr lang="ru-RU" sz="1200" dirty="0" smtClean="0">
              <a:solidFill>
                <a:srgbClr val="FF0000"/>
              </a:solidFill>
              <a:latin typeface="Arial Black" pitchFamily="34" charset="0"/>
              <a:cs typeface="Arial" pitchFamily="34" charset="0"/>
            </a:endParaRPr>
          </a:p>
          <a:p>
            <a:pPr lvl="0" defTabSz="914400" eaLnBrk="0" hangingPunct="0">
              <a:buClrTx/>
              <a:buSzTx/>
              <a:buFontTx/>
              <a:buChar char="•"/>
              <a:tabLst>
                <a:tab pos="457200" algn="l"/>
              </a:tabLst>
            </a:pPr>
            <a:r>
              <a:rPr lang="ru-RU" sz="1600" dirty="0" smtClean="0">
                <a:solidFill>
                  <a:srgbClr val="002060"/>
                </a:solidFill>
                <a:latin typeface="Arial Black" pitchFamily="34" charset="0"/>
                <a:ea typeface="Times New Roman" pitchFamily="18" charset="0"/>
                <a:cs typeface="Times New Roman" pitchFamily="18" charset="0"/>
              </a:rPr>
              <a:t>Развивать познавательно-речевую активность детей через проведение элементарных опытов с песком и водой.</a:t>
            </a:r>
            <a:endParaRPr lang="ru-RU" sz="1200" dirty="0" smtClean="0">
              <a:solidFill>
                <a:srgbClr val="002060"/>
              </a:solidFill>
              <a:latin typeface="Arial Black" pitchFamily="34" charset="0"/>
              <a:cs typeface="Arial" pitchFamily="34" charset="0"/>
            </a:endParaRPr>
          </a:p>
          <a:p>
            <a:pPr lvl="0" defTabSz="914400" eaLnBrk="0" hangingPunct="0">
              <a:buClrTx/>
              <a:buSzTx/>
              <a:buFontTx/>
              <a:buChar char="•"/>
              <a:tabLst>
                <a:tab pos="457200" algn="l"/>
              </a:tabLst>
            </a:pPr>
            <a:r>
              <a:rPr lang="ru-RU" sz="1600" dirty="0" smtClean="0">
                <a:solidFill>
                  <a:srgbClr val="002060"/>
                </a:solidFill>
                <a:latin typeface="Arial Black" pitchFamily="34" charset="0"/>
                <a:ea typeface="Times New Roman" pitchFamily="18" charset="0"/>
                <a:cs typeface="Times New Roman" pitchFamily="18" charset="0"/>
              </a:rPr>
              <a:t>Способствовать физическому развитию ребёнка (развиваем мелкую моторику рук, а так же зрительную и двигательную координацию).</a:t>
            </a:r>
          </a:p>
          <a:p>
            <a:pPr lvl="0" defTabSz="914400" eaLnBrk="0" hangingPunct="0">
              <a:buClrTx/>
              <a:buSzTx/>
              <a:buFontTx/>
              <a:buChar char="•"/>
              <a:tabLst>
                <a:tab pos="457200" algn="l"/>
              </a:tabLst>
            </a:pPr>
            <a:r>
              <a:rPr lang="ru-RU" sz="1050" dirty="0" smtClean="0">
                <a:solidFill>
                  <a:srgbClr val="002060"/>
                </a:solidFill>
              </a:rPr>
              <a:t> </a:t>
            </a:r>
            <a:r>
              <a:rPr lang="ru-RU" sz="1600" dirty="0" smtClean="0">
                <a:solidFill>
                  <a:srgbClr val="002060"/>
                </a:solidFill>
                <a:latin typeface="Arial Black" pitchFamily="34" charset="0"/>
              </a:rPr>
              <a:t>  формировать сенсорные представления и первичные приёмы логического мышления. успешно развивать психические познавательные  процессоры.</a:t>
            </a:r>
            <a:endParaRPr lang="ru-RU" sz="1200" dirty="0" smtClean="0">
              <a:solidFill>
                <a:srgbClr val="002060"/>
              </a:solidFill>
              <a:latin typeface="Arial Black" pitchFamily="34" charset="0"/>
              <a:cs typeface="Arial" pitchFamily="34" charset="0"/>
            </a:endParaRPr>
          </a:p>
          <a:p>
            <a:pPr lvl="0" defTabSz="914400" eaLnBrk="0" hangingPunct="0">
              <a:buClrTx/>
              <a:buSzTx/>
              <a:buFontTx/>
              <a:buChar char="•"/>
              <a:tabLst>
                <a:tab pos="457200" algn="l"/>
              </a:tabLst>
            </a:pPr>
            <a:r>
              <a:rPr lang="ru-RU" sz="1600" dirty="0" smtClean="0">
                <a:solidFill>
                  <a:srgbClr val="002060"/>
                </a:solidFill>
                <a:latin typeface="Arial Black" pitchFamily="34" charset="0"/>
                <a:ea typeface="Times New Roman" pitchFamily="18" charset="0"/>
                <a:cs typeface="Times New Roman" pitchFamily="18" charset="0"/>
              </a:rPr>
              <a:t>Формировать предметно-практические и игровые действия</a:t>
            </a:r>
            <a:endParaRPr lang="ru-RU" sz="1200" dirty="0" smtClean="0">
              <a:solidFill>
                <a:srgbClr val="002060"/>
              </a:solidFill>
              <a:latin typeface="Arial Black" pitchFamily="34" charset="0"/>
              <a:cs typeface="Arial" pitchFamily="34" charset="0"/>
            </a:endParaRPr>
          </a:p>
          <a:p>
            <a:pPr lvl="0" defTabSz="914400" eaLnBrk="0" hangingPunct="0">
              <a:buClrTx/>
              <a:buSzTx/>
              <a:buFontTx/>
              <a:buChar char="•"/>
              <a:tabLst>
                <a:tab pos="457200" algn="l"/>
              </a:tabLst>
            </a:pPr>
            <a:r>
              <a:rPr lang="ru-RU" sz="1600" dirty="0" smtClean="0">
                <a:solidFill>
                  <a:srgbClr val="002060"/>
                </a:solidFill>
                <a:latin typeface="Arial Black" pitchFamily="34" charset="0"/>
                <a:ea typeface="Times New Roman" pitchFamily="18" charset="0"/>
                <a:cs typeface="Times New Roman" pitchFamily="18" charset="0"/>
              </a:rPr>
              <a:t>Развивать уверенность в себе.</a:t>
            </a:r>
            <a:endParaRPr lang="ru-RU" sz="1200" dirty="0" smtClean="0">
              <a:solidFill>
                <a:srgbClr val="002060"/>
              </a:solidFill>
              <a:latin typeface="Arial Black" pitchFamily="34" charset="0"/>
              <a:cs typeface="Arial" pitchFamily="34" charset="0"/>
            </a:endParaRPr>
          </a:p>
          <a:p>
            <a:pPr lvl="0" defTabSz="914400" eaLnBrk="0" hangingPunct="0">
              <a:buClrTx/>
              <a:buSzTx/>
              <a:buFontTx/>
              <a:buChar char="•"/>
              <a:tabLst>
                <a:tab pos="457200" algn="l"/>
              </a:tabLst>
            </a:pPr>
            <a:r>
              <a:rPr lang="ru-RU" sz="1600" dirty="0" smtClean="0">
                <a:solidFill>
                  <a:srgbClr val="002060"/>
                </a:solidFill>
                <a:latin typeface="Arial Black" pitchFamily="34" charset="0"/>
                <a:ea typeface="Times New Roman" pitchFamily="18" charset="0"/>
                <a:cs typeface="Times New Roman" pitchFamily="18" charset="0"/>
              </a:rPr>
              <a:t>Гармонизировать эмоциональное состояние.</a:t>
            </a:r>
            <a:endParaRPr lang="ru-RU" sz="1200" dirty="0" smtClean="0">
              <a:solidFill>
                <a:srgbClr val="002060"/>
              </a:solidFill>
              <a:latin typeface="Arial Black" pitchFamily="34" charset="0"/>
              <a:cs typeface="Arial" pitchFamily="34" charset="0"/>
            </a:endParaRPr>
          </a:p>
          <a:p>
            <a:pPr lvl="0" defTabSz="914400" eaLnBrk="0" hangingPunct="0">
              <a:buClrTx/>
              <a:buSzTx/>
              <a:buFontTx/>
              <a:buChar char="•"/>
              <a:tabLst>
                <a:tab pos="457200" algn="l"/>
              </a:tabLst>
            </a:pPr>
            <a:r>
              <a:rPr lang="ru-RU" sz="1600" dirty="0" smtClean="0">
                <a:solidFill>
                  <a:srgbClr val="002060"/>
                </a:solidFill>
                <a:latin typeface="Arial Black" pitchFamily="34" charset="0"/>
                <a:ea typeface="Times New Roman" pitchFamily="18" charset="0"/>
                <a:cs typeface="Times New Roman" pitchFamily="18" charset="0"/>
              </a:rPr>
              <a:t>Способствовать развитию детского коллектива и навыков взаимодействия со взрослым.</a:t>
            </a:r>
            <a:endParaRPr lang="ru-RU" sz="1200" dirty="0" smtClean="0">
              <a:solidFill>
                <a:srgbClr val="002060"/>
              </a:solidFill>
              <a:latin typeface="Arial Black" pitchFamily="34" charset="0"/>
              <a:cs typeface="Arial" pitchFamily="34" charset="0"/>
            </a:endParaRPr>
          </a:p>
          <a:p>
            <a:pPr lvl="0" defTabSz="914400" eaLnBrk="0" hangingPunct="0">
              <a:buClrTx/>
              <a:buSzTx/>
              <a:buFontTx/>
              <a:buChar char="•"/>
              <a:tabLst>
                <a:tab pos="457200" algn="l"/>
              </a:tabLst>
            </a:pPr>
            <a:r>
              <a:rPr lang="ru-RU" sz="1600" dirty="0" smtClean="0">
                <a:solidFill>
                  <a:srgbClr val="002060"/>
                </a:solidFill>
                <a:latin typeface="Arial Black" pitchFamily="34" charset="0"/>
                <a:ea typeface="Times New Roman" pitchFamily="18" charset="0"/>
                <a:cs typeface="Times New Roman" pitchFamily="18" charset="0"/>
              </a:rPr>
              <a:t>Воспитывать любознательность, интерес к окружающему миру, доброжелательное отношение к сверстникам.</a:t>
            </a:r>
            <a:endParaRPr lang="ru-RU" sz="1200" dirty="0" smtClean="0">
              <a:solidFill>
                <a:srgbClr val="002060"/>
              </a:solidFill>
              <a:latin typeface="Arial Black" pitchFamily="34" charset="0"/>
              <a:cs typeface="Arial" pitchFamily="34" charset="0"/>
            </a:endParaRPr>
          </a:p>
          <a:p>
            <a:pPr lvl="0" defTabSz="914400" eaLnBrk="0" hangingPunct="0">
              <a:buClrTx/>
              <a:buSzTx/>
              <a:buFontTx/>
              <a:buChar char="•"/>
              <a:tabLst>
                <a:tab pos="457200" algn="l"/>
              </a:tabLst>
            </a:pPr>
            <a:r>
              <a:rPr lang="ru-RU" sz="1600" dirty="0" smtClean="0">
                <a:solidFill>
                  <a:srgbClr val="002060"/>
                </a:solidFill>
                <a:latin typeface="Arial Black" pitchFamily="34" charset="0"/>
                <a:ea typeface="Times New Roman" pitchFamily="18" charset="0"/>
                <a:cs typeface="Times New Roman" pitchFamily="18" charset="0"/>
              </a:rPr>
              <a:t>Развивать творчество и фантазию</a:t>
            </a:r>
            <a:r>
              <a:rPr lang="ru-RU" sz="1400" dirty="0" smtClean="0">
                <a:solidFill>
                  <a:srgbClr val="002060"/>
                </a:solidFill>
                <a:latin typeface="Arial Black" pitchFamily="34" charset="0"/>
                <a:ea typeface="Times New Roman" pitchFamily="18" charset="0"/>
                <a:cs typeface="Times New Roman" pitchFamily="18" charset="0"/>
              </a:rPr>
              <a:t>.</a:t>
            </a:r>
            <a:endParaRPr lang="ru-RU" sz="3200" dirty="0" smtClean="0">
              <a:solidFill>
                <a:srgbClr val="002060"/>
              </a:solidFill>
              <a:latin typeface="Arial Black"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86624-Sepik"/>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a:xfrm>
            <a:off x="0" y="0"/>
            <a:ext cx="9144000" cy="6858000"/>
          </a:xfrm>
          <a:prstGeom prst="rect">
            <a:avLst/>
          </a:prstGeom>
          <a:noFill/>
        </p:spPr>
      </p:pic>
      <p:sp>
        <p:nvSpPr>
          <p:cNvPr id="3" name="Горизонтальный свиток 2"/>
          <p:cNvSpPr/>
          <p:nvPr/>
        </p:nvSpPr>
        <p:spPr>
          <a:xfrm>
            <a:off x="642910" y="142852"/>
            <a:ext cx="7929618" cy="4429156"/>
          </a:xfrm>
          <a:prstGeom prst="horizont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defTabSz="914400">
              <a:buClrTx/>
              <a:buSzTx/>
            </a:pPr>
            <a:r>
              <a:rPr lang="ru-RU" sz="2400" b="1" dirty="0" smtClean="0">
                <a:solidFill>
                  <a:srgbClr val="000000"/>
                </a:solidFill>
                <a:latin typeface="Arial" pitchFamily="34" charset="0"/>
                <a:ea typeface="Times New Roman" pitchFamily="18" charset="0"/>
                <a:cs typeface="Arial" pitchFamily="34" charset="0"/>
              </a:rPr>
              <a:t> Правила игры с песком:</a:t>
            </a:r>
            <a:r>
              <a:rPr lang="ru-RU" sz="2400" b="1" dirty="0" smtClean="0">
                <a:solidFill>
                  <a:srgbClr val="000000"/>
                </a:solidFill>
                <a:ea typeface="Times New Roman" pitchFamily="18" charset="0"/>
                <a:cs typeface="Arial" pitchFamily="34" charset="0"/>
              </a:rPr>
              <a:t> </a:t>
            </a:r>
            <a:r>
              <a:rPr lang="ru-RU" sz="2400" dirty="0" smtClean="0">
                <a:solidFill>
                  <a:srgbClr val="000000"/>
                </a:solidFill>
                <a:latin typeface="Arial" pitchFamily="34" charset="0"/>
                <a:ea typeface="Times New Roman" pitchFamily="18" charset="0"/>
                <a:cs typeface="Arial" pitchFamily="34" charset="0"/>
              </a:rPr>
              <a:t/>
            </a:r>
            <a:br>
              <a:rPr lang="ru-RU" sz="2400" dirty="0" smtClean="0">
                <a:solidFill>
                  <a:srgbClr val="000000"/>
                </a:solidFill>
                <a:latin typeface="Arial" pitchFamily="34" charset="0"/>
                <a:ea typeface="Times New Roman" pitchFamily="18" charset="0"/>
                <a:cs typeface="Arial" pitchFamily="34" charset="0"/>
              </a:rPr>
            </a:br>
            <a:r>
              <a:rPr lang="ru-RU" sz="2400" dirty="0" smtClean="0">
                <a:solidFill>
                  <a:srgbClr val="000000"/>
                </a:solidFill>
                <a:latin typeface="Arial" pitchFamily="34" charset="0"/>
                <a:ea typeface="Times New Roman" pitchFamily="18" charset="0"/>
                <a:cs typeface="Arial" pitchFamily="34" charset="0"/>
              </a:rPr>
              <a:t>1. Нельзя брать песок в рот - можешь подавиться!</a:t>
            </a:r>
            <a:r>
              <a:rPr lang="ru-RU" sz="2400" dirty="0" smtClean="0">
                <a:solidFill>
                  <a:srgbClr val="000000"/>
                </a:solidFill>
                <a:ea typeface="Times New Roman" pitchFamily="18" charset="0"/>
                <a:cs typeface="Arial" pitchFamily="34" charset="0"/>
              </a:rPr>
              <a:t> </a:t>
            </a:r>
            <a:r>
              <a:rPr lang="ru-RU" sz="2400" dirty="0" smtClean="0">
                <a:solidFill>
                  <a:srgbClr val="000000"/>
                </a:solidFill>
                <a:latin typeface="Arial" pitchFamily="34" charset="0"/>
                <a:ea typeface="Times New Roman" pitchFamily="18" charset="0"/>
                <a:cs typeface="Arial" pitchFamily="34" charset="0"/>
              </a:rPr>
              <a:t/>
            </a:r>
            <a:br>
              <a:rPr lang="ru-RU" sz="2400" dirty="0" smtClean="0">
                <a:solidFill>
                  <a:srgbClr val="000000"/>
                </a:solidFill>
                <a:latin typeface="Arial" pitchFamily="34" charset="0"/>
                <a:ea typeface="Times New Roman" pitchFamily="18" charset="0"/>
                <a:cs typeface="Arial" pitchFamily="34" charset="0"/>
              </a:rPr>
            </a:br>
            <a:r>
              <a:rPr lang="ru-RU" sz="2400" dirty="0" smtClean="0">
                <a:solidFill>
                  <a:srgbClr val="000000"/>
                </a:solidFill>
                <a:latin typeface="Arial" pitchFamily="34" charset="0"/>
                <a:ea typeface="Times New Roman" pitchFamily="18" charset="0"/>
                <a:cs typeface="Arial" pitchFamily="34" charset="0"/>
              </a:rPr>
              <a:t>2. Нельзя бросать песок в лицо </a:t>
            </a:r>
            <a:r>
              <a:rPr lang="ru-RU" sz="2400" dirty="0" smtClean="0">
                <a:solidFill>
                  <a:srgbClr val="000000"/>
                </a:solidFill>
                <a:ea typeface="Times New Roman" pitchFamily="18" charset="0"/>
                <a:cs typeface="Arial" pitchFamily="34" charset="0"/>
              </a:rPr>
              <a:t>–</a:t>
            </a:r>
            <a:r>
              <a:rPr lang="ru-RU" sz="2400" dirty="0" smtClean="0">
                <a:solidFill>
                  <a:srgbClr val="000000"/>
                </a:solidFill>
                <a:latin typeface="Arial" pitchFamily="34" charset="0"/>
                <a:ea typeface="Times New Roman" pitchFamily="18" charset="0"/>
                <a:cs typeface="Arial" pitchFamily="34" charset="0"/>
              </a:rPr>
              <a:t> можешь повредить глаза!</a:t>
            </a:r>
            <a:br>
              <a:rPr lang="ru-RU" sz="2400" dirty="0" smtClean="0">
                <a:solidFill>
                  <a:srgbClr val="000000"/>
                </a:solidFill>
                <a:latin typeface="Arial" pitchFamily="34" charset="0"/>
                <a:ea typeface="Times New Roman" pitchFamily="18" charset="0"/>
                <a:cs typeface="Arial" pitchFamily="34" charset="0"/>
              </a:rPr>
            </a:br>
            <a:r>
              <a:rPr lang="ru-RU" sz="2400" dirty="0" smtClean="0">
                <a:solidFill>
                  <a:srgbClr val="000000"/>
                </a:solidFill>
                <a:latin typeface="Arial" pitchFamily="34" charset="0"/>
                <a:ea typeface="Times New Roman" pitchFamily="18" charset="0"/>
                <a:cs typeface="Arial" pitchFamily="34" charset="0"/>
              </a:rPr>
              <a:t>4. Нельзя вдыхать песок - будет трудно дышать!</a:t>
            </a:r>
            <a:br>
              <a:rPr lang="ru-RU" sz="2400" dirty="0" smtClean="0">
                <a:solidFill>
                  <a:srgbClr val="000000"/>
                </a:solidFill>
                <a:latin typeface="Arial" pitchFamily="34" charset="0"/>
                <a:ea typeface="Times New Roman" pitchFamily="18" charset="0"/>
                <a:cs typeface="Arial" pitchFamily="34" charset="0"/>
              </a:rPr>
            </a:br>
            <a:r>
              <a:rPr lang="ru-RU" sz="2400" dirty="0" smtClean="0">
                <a:solidFill>
                  <a:srgbClr val="000000"/>
                </a:solidFill>
                <a:latin typeface="Arial" pitchFamily="34" charset="0"/>
                <a:ea typeface="Times New Roman" pitchFamily="18" charset="0"/>
                <a:cs typeface="Arial" pitchFamily="34" charset="0"/>
              </a:rPr>
              <a:t>5. После игры с песком </a:t>
            </a:r>
            <a:r>
              <a:rPr lang="ru-RU" sz="2400" dirty="0" smtClean="0">
                <a:solidFill>
                  <a:srgbClr val="000000"/>
                </a:solidFill>
                <a:ea typeface="Times New Roman" pitchFamily="18" charset="0"/>
                <a:cs typeface="Arial" pitchFamily="34" charset="0"/>
              </a:rPr>
              <a:t>–</a:t>
            </a:r>
            <a:r>
              <a:rPr lang="ru-RU" sz="2400" dirty="0" smtClean="0">
                <a:solidFill>
                  <a:srgbClr val="000000"/>
                </a:solidFill>
                <a:latin typeface="Arial" pitchFamily="34" charset="0"/>
                <a:ea typeface="Times New Roman" pitchFamily="18" charset="0"/>
                <a:cs typeface="Arial" pitchFamily="34" charset="0"/>
              </a:rPr>
              <a:t> помой руки!</a:t>
            </a:r>
            <a:endParaRPr lang="ru-RU" sz="4000" dirty="0" smtClean="0">
              <a:solidFill>
                <a:schemeClr val="tx1"/>
              </a:solidFill>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86624-Sepik"/>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a:xfrm>
            <a:off x="0" y="0"/>
            <a:ext cx="9144000" cy="6858000"/>
          </a:xfrm>
          <a:prstGeom prst="rect">
            <a:avLst/>
          </a:prstGeom>
          <a:noFill/>
        </p:spPr>
      </p:pic>
      <p:pic>
        <p:nvPicPr>
          <p:cNvPr id="3" name="Рисунок 2" descr="DSC_0118.JPG"/>
          <p:cNvPicPr>
            <a:picLocks noChangeAspect="1"/>
          </p:cNvPicPr>
          <p:nvPr/>
        </p:nvPicPr>
        <p:blipFill>
          <a:blip r:embed="rId3" cstate="print"/>
          <a:stretch>
            <a:fillRect/>
          </a:stretch>
        </p:blipFill>
        <p:spPr>
          <a:xfrm>
            <a:off x="4643438" y="357166"/>
            <a:ext cx="4276886" cy="286298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 name="Рисунок 3" descr="DSC_0129.JPG"/>
          <p:cNvPicPr>
            <a:picLocks noChangeAspect="1"/>
          </p:cNvPicPr>
          <p:nvPr/>
        </p:nvPicPr>
        <p:blipFill>
          <a:blip r:embed="rId4" cstate="print"/>
          <a:stretch>
            <a:fillRect/>
          </a:stretch>
        </p:blipFill>
        <p:spPr>
          <a:xfrm>
            <a:off x="0" y="3143248"/>
            <a:ext cx="4482510" cy="2998813"/>
          </a:xfrm>
          <a:prstGeom prst="rect">
            <a:avLst/>
          </a:prstGeom>
          <a:noFill/>
          <a:ln>
            <a:noFill/>
          </a:ln>
        </p:spPr>
      </p:pic>
      <p:sp>
        <p:nvSpPr>
          <p:cNvPr id="5" name="Прямоугольник 4"/>
          <p:cNvSpPr/>
          <p:nvPr/>
        </p:nvSpPr>
        <p:spPr>
          <a:xfrm>
            <a:off x="714348" y="571480"/>
            <a:ext cx="2714644" cy="1754326"/>
          </a:xfrm>
          <a:prstGeom prst="rect">
            <a:avLst/>
          </a:prstGeom>
          <a:solidFill>
            <a:schemeClr val="tx2">
              <a:lumMod val="20000"/>
              <a:lumOff val="80000"/>
            </a:schemeClr>
          </a:solidFill>
        </p:spPr>
        <p:txBody>
          <a:bodyPr wrap="square">
            <a:spAutoFit/>
          </a:bodyPr>
          <a:lstStyle/>
          <a:p>
            <a:pPr algn="ctr"/>
            <a:r>
              <a:rPr lang="ru-RU" dirty="0" smtClean="0">
                <a:latin typeface="Arial Black" pitchFamily="34" charset="0"/>
              </a:rPr>
              <a:t>Игра «Отгадай загадку» </a:t>
            </a:r>
          </a:p>
          <a:p>
            <a:pPr algn="ctr"/>
            <a:r>
              <a:rPr lang="ru-RU" dirty="0" smtClean="0">
                <a:solidFill>
                  <a:srgbClr val="C00000"/>
                </a:solidFill>
                <a:latin typeface="Arial Black" pitchFamily="34" charset="0"/>
              </a:rPr>
              <a:t>Цель: </a:t>
            </a:r>
            <a:r>
              <a:rPr lang="ru-RU" dirty="0" smtClean="0">
                <a:latin typeface="Arial Black" pitchFamily="34" charset="0"/>
              </a:rPr>
              <a:t>развитие у ребенка мелкой моторики и мышления</a:t>
            </a:r>
            <a:endParaRPr lang="ru-RU" dirty="0">
              <a:latin typeface="Arial Black" pitchFamily="34" charset="0"/>
            </a:endParaRPr>
          </a:p>
        </p:txBody>
      </p:sp>
      <p:sp>
        <p:nvSpPr>
          <p:cNvPr id="6" name="Прямоугольник 5"/>
          <p:cNvSpPr/>
          <p:nvPr/>
        </p:nvSpPr>
        <p:spPr>
          <a:xfrm>
            <a:off x="4714876" y="3714752"/>
            <a:ext cx="4071966" cy="2831544"/>
          </a:xfrm>
          <a:prstGeom prst="rect">
            <a:avLst/>
          </a:prstGeom>
          <a:solidFill>
            <a:schemeClr val="tx2">
              <a:lumMod val="20000"/>
              <a:lumOff val="80000"/>
            </a:schemeClr>
          </a:solidFill>
        </p:spPr>
        <p:txBody>
          <a:bodyPr wrap="square">
            <a:spAutoFit/>
          </a:bodyPr>
          <a:lstStyle/>
          <a:p>
            <a:pPr algn="ctr"/>
            <a:r>
              <a:rPr lang="ru-RU" dirty="0" smtClean="0"/>
              <a:t>. </a:t>
            </a:r>
            <a:r>
              <a:rPr lang="ru-RU" sz="1600" dirty="0" smtClean="0">
                <a:latin typeface="Arial Black" pitchFamily="34" charset="0"/>
              </a:rPr>
              <a:t>Для данной игры потребуются миниатюрные фигурки. </a:t>
            </a:r>
            <a:r>
              <a:rPr lang="ru-RU" sz="1600" dirty="0" smtClean="0">
                <a:solidFill>
                  <a:srgbClr val="C00000"/>
                </a:solidFill>
                <a:latin typeface="Arial Black" pitchFamily="34" charset="0"/>
              </a:rPr>
              <a:t>Содержание. </a:t>
            </a:r>
            <a:r>
              <a:rPr lang="ru-RU" sz="1600" dirty="0" smtClean="0">
                <a:latin typeface="Arial Black" pitchFamily="34" charset="0"/>
              </a:rPr>
              <a:t>Взрослый закапывает в  песок маленькую фигурку, а затем загадывает ребенку загадку. Задача ребенка заключается в том, чтобы отгадать эту загадку, а в подтверждении правильности ответа откопать в песке эту фигурку</a:t>
            </a:r>
            <a:endParaRPr lang="ru-RU" dirty="0">
              <a:latin typeface="Arial Black"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86624-Sepik"/>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a:xfrm>
            <a:off x="0" y="0"/>
            <a:ext cx="9144000" cy="6858000"/>
          </a:xfrm>
          <a:prstGeom prst="rect">
            <a:avLst/>
          </a:prstGeom>
          <a:noFill/>
        </p:spPr>
      </p:pic>
      <p:pic>
        <p:nvPicPr>
          <p:cNvPr id="3" name="Рисунок 2" descr="DSC_0121.JPG"/>
          <p:cNvPicPr>
            <a:picLocks noChangeAspect="1"/>
          </p:cNvPicPr>
          <p:nvPr/>
        </p:nvPicPr>
        <p:blipFill>
          <a:blip r:embed="rId3" cstate="print"/>
          <a:stretch>
            <a:fillRect/>
          </a:stretch>
        </p:blipFill>
        <p:spPr>
          <a:xfrm>
            <a:off x="214282" y="3286124"/>
            <a:ext cx="4784824" cy="320381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Рисунок 3" descr="DSC_0123.JPG"/>
          <p:cNvPicPr>
            <a:picLocks noChangeAspect="1"/>
          </p:cNvPicPr>
          <p:nvPr/>
        </p:nvPicPr>
        <p:blipFill>
          <a:blip r:embed="rId4" cstate="print"/>
          <a:stretch>
            <a:fillRect/>
          </a:stretch>
        </p:blipFill>
        <p:spPr>
          <a:xfrm>
            <a:off x="4429365" y="285728"/>
            <a:ext cx="4714635" cy="315736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Прямоугольник 5"/>
          <p:cNvSpPr/>
          <p:nvPr/>
        </p:nvSpPr>
        <p:spPr>
          <a:xfrm>
            <a:off x="5072066" y="3786190"/>
            <a:ext cx="3714776" cy="2308324"/>
          </a:xfrm>
          <a:prstGeom prst="rect">
            <a:avLst/>
          </a:prstGeom>
          <a:solidFill>
            <a:schemeClr val="tx2">
              <a:lumMod val="20000"/>
              <a:lumOff val="80000"/>
            </a:schemeClr>
          </a:solidFill>
        </p:spPr>
        <p:txBody>
          <a:bodyPr wrap="square">
            <a:spAutoFit/>
          </a:bodyPr>
          <a:lstStyle/>
          <a:p>
            <a:pPr algn="ctr"/>
            <a:r>
              <a:rPr lang="ru-RU" dirty="0" smtClean="0">
                <a:solidFill>
                  <a:srgbClr val="C00000"/>
                </a:solidFill>
              </a:rPr>
              <a:t/>
            </a:r>
            <a:br>
              <a:rPr lang="ru-RU" dirty="0" smtClean="0">
                <a:solidFill>
                  <a:srgbClr val="C00000"/>
                </a:solidFill>
              </a:rPr>
            </a:br>
            <a:r>
              <a:rPr lang="ru-RU" dirty="0" smtClean="0">
                <a:solidFill>
                  <a:srgbClr val="C00000"/>
                </a:solidFill>
                <a:latin typeface="Arial Black" pitchFamily="34" charset="0"/>
              </a:rPr>
              <a:t>Оборудование:  </a:t>
            </a:r>
            <a:r>
              <a:rPr lang="ru-RU" dirty="0" smtClean="0">
                <a:latin typeface="Arial Black" pitchFamily="34" charset="0"/>
              </a:rPr>
              <a:t>песок в емкости. </a:t>
            </a:r>
            <a:br>
              <a:rPr lang="ru-RU" dirty="0" smtClean="0">
                <a:latin typeface="Arial Black" pitchFamily="34" charset="0"/>
              </a:rPr>
            </a:br>
            <a:r>
              <a:rPr lang="ru-RU" dirty="0" smtClean="0">
                <a:solidFill>
                  <a:srgbClr val="C00000"/>
                </a:solidFill>
                <a:latin typeface="Arial Black" pitchFamily="34" charset="0"/>
              </a:rPr>
              <a:t>Ход игры: </a:t>
            </a:r>
            <a:r>
              <a:rPr lang="ru-RU" dirty="0" smtClean="0">
                <a:latin typeface="Arial Black" pitchFamily="34" charset="0"/>
              </a:rPr>
              <a:t>«Идут медвежата» — ребенок кулачками и ладонями с силой надавливает на песок.</a:t>
            </a:r>
            <a:endParaRPr lang="ru-RU" dirty="0">
              <a:latin typeface="Arial Black" pitchFamily="34" charset="0"/>
            </a:endParaRPr>
          </a:p>
        </p:txBody>
      </p:sp>
      <p:sp>
        <p:nvSpPr>
          <p:cNvPr id="7" name="Прямоугольник 6"/>
          <p:cNvSpPr/>
          <p:nvPr/>
        </p:nvSpPr>
        <p:spPr>
          <a:xfrm>
            <a:off x="500034" y="857232"/>
            <a:ext cx="3286148" cy="1938992"/>
          </a:xfrm>
          <a:prstGeom prst="rect">
            <a:avLst/>
          </a:prstGeom>
          <a:solidFill>
            <a:schemeClr val="tx2">
              <a:lumMod val="20000"/>
              <a:lumOff val="80000"/>
            </a:schemeClr>
          </a:solidFill>
        </p:spPr>
        <p:txBody>
          <a:bodyPr wrap="square">
            <a:spAutoFit/>
          </a:bodyPr>
          <a:lstStyle/>
          <a:p>
            <a:pPr algn="ctr"/>
            <a:r>
              <a:rPr lang="ru-RU" sz="2000" dirty="0" smtClean="0">
                <a:latin typeface="Arial Black" pitchFamily="34" charset="0"/>
              </a:rPr>
              <a:t>«Необыкновенные следы»</a:t>
            </a:r>
            <a:br>
              <a:rPr lang="ru-RU" sz="2000" dirty="0" smtClean="0">
                <a:latin typeface="Arial Black" pitchFamily="34" charset="0"/>
              </a:rPr>
            </a:br>
            <a:r>
              <a:rPr lang="ru-RU" sz="2000" dirty="0" smtClean="0">
                <a:solidFill>
                  <a:srgbClr val="C00000"/>
                </a:solidFill>
                <a:latin typeface="Arial Black" pitchFamily="34" charset="0"/>
              </a:rPr>
              <a:t>Цель: </a:t>
            </a:r>
            <a:r>
              <a:rPr lang="ru-RU" sz="2000" dirty="0" smtClean="0">
                <a:latin typeface="Arial Black" pitchFamily="34" charset="0"/>
              </a:rPr>
              <a:t>развитие тактильной чувствительности, воображения.</a:t>
            </a:r>
            <a:endParaRPr lang="ru-RU" sz="2000" dirty="0">
              <a:latin typeface="Arial Black"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86624-Sepik"/>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a:xfrm>
            <a:off x="0" y="0"/>
            <a:ext cx="9144000" cy="6858000"/>
          </a:xfrm>
          <a:prstGeom prst="rect">
            <a:avLst/>
          </a:prstGeom>
          <a:noFill/>
        </p:spPr>
      </p:pic>
      <p:pic>
        <p:nvPicPr>
          <p:cNvPr id="3" name="Рисунок 2" descr="DSC_0209.JPG"/>
          <p:cNvPicPr>
            <a:picLocks noChangeAspect="1"/>
          </p:cNvPicPr>
          <p:nvPr/>
        </p:nvPicPr>
        <p:blipFill>
          <a:blip r:embed="rId3" cstate="print"/>
          <a:stretch>
            <a:fillRect/>
          </a:stretch>
        </p:blipFill>
        <p:spPr>
          <a:xfrm>
            <a:off x="0" y="0"/>
            <a:ext cx="5122333" cy="3429000"/>
          </a:xfrm>
          <a:prstGeom prst="ellipse">
            <a:avLst/>
          </a:prstGeom>
          <a:ln>
            <a:noFill/>
          </a:ln>
          <a:effectLst>
            <a:softEdge rad="112500"/>
          </a:effectLst>
        </p:spPr>
      </p:pic>
      <p:sp>
        <p:nvSpPr>
          <p:cNvPr id="6" name="TextBox 5"/>
          <p:cNvSpPr txBox="1"/>
          <p:nvPr/>
        </p:nvSpPr>
        <p:spPr>
          <a:xfrm>
            <a:off x="5715009" y="285728"/>
            <a:ext cx="2857520" cy="2862322"/>
          </a:xfrm>
          <a:prstGeom prst="rect">
            <a:avLst/>
          </a:prstGeom>
          <a:solidFill>
            <a:schemeClr val="tx2">
              <a:lumMod val="20000"/>
              <a:lumOff val="80000"/>
            </a:schemeClr>
          </a:solidFill>
        </p:spPr>
        <p:txBody>
          <a:bodyPr wrap="square" rtlCol="0">
            <a:spAutoFit/>
          </a:bodyPr>
          <a:lstStyle/>
          <a:p>
            <a:pPr algn="ctr"/>
            <a:r>
              <a:rPr lang="ru-RU" dirty="0" smtClean="0">
                <a:solidFill>
                  <a:srgbClr val="C00000"/>
                </a:solidFill>
                <a:latin typeface="Arial Black" pitchFamily="34" charset="0"/>
              </a:rPr>
              <a:t>Игра</a:t>
            </a:r>
            <a:r>
              <a:rPr lang="ru-RU" dirty="0" smtClean="0">
                <a:latin typeface="Arial Black" pitchFamily="34" charset="0"/>
              </a:rPr>
              <a:t> «Выложи узор из камешков»</a:t>
            </a:r>
          </a:p>
          <a:p>
            <a:pPr algn="ctr"/>
            <a:r>
              <a:rPr lang="ru-RU" dirty="0" smtClean="0">
                <a:solidFill>
                  <a:srgbClr val="C00000"/>
                </a:solidFill>
                <a:latin typeface="Arial Black" pitchFamily="34" charset="0"/>
              </a:rPr>
              <a:t>Цель: </a:t>
            </a:r>
            <a:r>
              <a:rPr lang="ru-RU" dirty="0" smtClean="0">
                <a:latin typeface="Arial Black" pitchFamily="34" charset="0"/>
              </a:rPr>
              <a:t>учить использовать разную форму камней для выкладывания  узора, развивать мелкую моторику пальцев рук.</a:t>
            </a:r>
            <a:endParaRPr lang="ru-RU" dirty="0">
              <a:latin typeface="Arial Black" pitchFamily="34" charset="0"/>
            </a:endParaRPr>
          </a:p>
        </p:txBody>
      </p:sp>
      <p:pic>
        <p:nvPicPr>
          <p:cNvPr id="7" name="Рисунок 6" descr="DSC_0212.JPG"/>
          <p:cNvPicPr>
            <a:picLocks noChangeAspect="1"/>
          </p:cNvPicPr>
          <p:nvPr/>
        </p:nvPicPr>
        <p:blipFill>
          <a:blip r:embed="rId4" cstate="print"/>
          <a:srcRect r="8593"/>
          <a:stretch>
            <a:fillRect/>
          </a:stretch>
        </p:blipFill>
        <p:spPr>
          <a:xfrm>
            <a:off x="571472" y="3614303"/>
            <a:ext cx="4429124" cy="324369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TotalTime>
  <Words>787</Words>
  <PresentationFormat>Экран (4:3)</PresentationFormat>
  <Paragraphs>83</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1</cp:lastModifiedBy>
  <cp:revision>57</cp:revision>
  <dcterms:created xsi:type="dcterms:W3CDTF">2015-11-27T19:53:16Z</dcterms:created>
  <dcterms:modified xsi:type="dcterms:W3CDTF">2016-01-02T14:54:40Z</dcterms:modified>
</cp:coreProperties>
</file>